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0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webextensions/webextension2.xml" ContentType="application/vnd.ms-office.webextension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1" r:id="rId3"/>
    <p:sldId id="258" r:id="rId4"/>
    <p:sldId id="631" r:id="rId5"/>
    <p:sldId id="641" r:id="rId6"/>
    <p:sldId id="642" r:id="rId7"/>
    <p:sldId id="292" r:id="rId8"/>
    <p:sldId id="649" r:id="rId9"/>
    <p:sldId id="652" r:id="rId10"/>
    <p:sldId id="647" r:id="rId11"/>
    <p:sldId id="635" r:id="rId12"/>
    <p:sldId id="643" r:id="rId13"/>
    <p:sldId id="658" r:id="rId14"/>
    <p:sldId id="627" r:id="rId15"/>
    <p:sldId id="636" r:id="rId16"/>
    <p:sldId id="648" r:id="rId17"/>
    <p:sldId id="653" r:id="rId18"/>
    <p:sldId id="646" r:id="rId19"/>
    <p:sldId id="654" r:id="rId20"/>
    <p:sldId id="581" r:id="rId21"/>
    <p:sldId id="644" r:id="rId22"/>
    <p:sldId id="402" r:id="rId23"/>
    <p:sldId id="655" r:id="rId24"/>
    <p:sldId id="578" r:id="rId25"/>
    <p:sldId id="582" r:id="rId26"/>
    <p:sldId id="656" r:id="rId27"/>
    <p:sldId id="580" r:id="rId28"/>
    <p:sldId id="585" r:id="rId29"/>
    <p:sldId id="629" r:id="rId30"/>
    <p:sldId id="640" r:id="rId31"/>
    <p:sldId id="650" r:id="rId32"/>
    <p:sldId id="283" r:id="rId33"/>
    <p:sldId id="645" r:id="rId34"/>
    <p:sldId id="651" r:id="rId35"/>
    <p:sldId id="660" r:id="rId36"/>
    <p:sldId id="267" r:id="rId37"/>
    <p:sldId id="659" r:id="rId38"/>
    <p:sldId id="661" r:id="rId39"/>
    <p:sldId id="637" r:id="rId40"/>
    <p:sldId id="638" r:id="rId41"/>
    <p:sldId id="639" r:id="rId42"/>
    <p:sldId id="66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803"/>
    <a:srgbClr val="00287A"/>
    <a:srgbClr val="6EA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9"/>
    <p:restoredTop sz="87682"/>
  </p:normalViewPr>
  <p:slideViewPr>
    <p:cSldViewPr snapToGrid="0">
      <p:cViewPr varScale="1">
        <p:scale>
          <a:sx n="76" d="100"/>
          <a:sy n="76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stockreview.net/explore/clipart-restaurant-restaurant-worker/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hyperlink" Target="https://www.vecteezy.com/vector-art/425395-industrial-factory-in-a-flat-style-vector-and-illustration-of-manufacturing-building" TargetMode="External"/><Relationship Id="rId1" Type="http://schemas.openxmlformats.org/officeDocument/2006/relationships/image" Target="../media/image39.jpg"/><Relationship Id="rId6" Type="http://schemas.openxmlformats.org/officeDocument/2006/relationships/hyperlink" Target="https://www.vecteezy.com/vector-art/480434-nail-salon-background" TargetMode="External"/><Relationship Id="rId5" Type="http://schemas.openxmlformats.org/officeDocument/2006/relationships/image" Target="../media/image38.jpg"/><Relationship Id="rId4" Type="http://schemas.openxmlformats.org/officeDocument/2006/relationships/hyperlink" Target="https://www.freepik.com/free-photos-vectors/shopkeeper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stockreview.net/explore/clipart-restaurant-restaurant-worker/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hyperlink" Target="https://www.vecteezy.com/vector-art/425395-industrial-factory-in-a-flat-style-vector-and-illustration-of-manufacturing-building" TargetMode="External"/><Relationship Id="rId1" Type="http://schemas.openxmlformats.org/officeDocument/2006/relationships/image" Target="../media/image39.jpg"/><Relationship Id="rId6" Type="http://schemas.openxmlformats.org/officeDocument/2006/relationships/hyperlink" Target="https://www.vecteezy.com/vector-art/480434-nail-salon-background" TargetMode="External"/><Relationship Id="rId5" Type="http://schemas.openxmlformats.org/officeDocument/2006/relationships/image" Target="../media/image38.jpg"/><Relationship Id="rId4" Type="http://schemas.openxmlformats.org/officeDocument/2006/relationships/hyperlink" Target="https://www.freepik.com/free-photos-vectors/shopkeepe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64120-86DD-41A7-90D4-17FFFBEA9EB7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E6CCE44-EEFA-44DE-81C6-4B6A56EAEA67}">
      <dgm:prSet phldrT="[Text]" custT="1"/>
      <dgm:spPr/>
      <dgm:t>
        <a:bodyPr/>
        <a:lstStyle/>
        <a:p>
          <a:pPr>
            <a:buClrTx/>
            <a:buSzTx/>
            <a:buFont typeface="+mj-lt"/>
            <a:buAutoNum type="arabicPeriod"/>
          </a:pPr>
          <a:endParaRPr kumimoji="0" lang="en-US" sz="28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AutoNum type="arabicPeriod"/>
          </a:pPr>
          <a:endParaRPr kumimoji="0" lang="en-US" sz="28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AutoNum type="arabicPeriod"/>
          </a:pPr>
          <a:endParaRPr kumimoji="0" lang="en-US" sz="28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AutoNum type="arabicPeriod"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Manufacturing</a:t>
          </a:r>
        </a:p>
        <a:p>
          <a:pPr>
            <a:buClrTx/>
            <a:buSzTx/>
            <a:buFont typeface="+mj-lt"/>
            <a:buAutoNum type="arabicPeriod"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 a business that </a:t>
          </a:r>
          <a:r>
            <a:rPr kumimoji="0" lang="en-US" sz="2000" b="0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develop a product and sell it either directly to the customer or to some type of middleman, like a wholesaler or retailer</a:t>
          </a:r>
          <a:endParaRPr kumimoji="0" lang="en-US" sz="2400" b="0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</dgm:t>
    </dgm:pt>
    <dgm:pt modelId="{2AB28322-858C-4E22-AF8E-604A460F0A55}" type="parTrans" cxnId="{C9EF4367-B347-4CB2-B50F-A9B86755FD09}">
      <dgm:prSet/>
      <dgm:spPr/>
      <dgm:t>
        <a:bodyPr/>
        <a:lstStyle/>
        <a:p>
          <a:endParaRPr lang="en-US"/>
        </a:p>
      </dgm:t>
    </dgm:pt>
    <dgm:pt modelId="{A00DE4CB-CF0E-41FA-9639-A6E3C07668F9}" type="sibTrans" cxnId="{C9EF4367-B347-4CB2-B50F-A9B86755FD09}">
      <dgm:prSet/>
      <dgm:spPr/>
      <dgm:t>
        <a:bodyPr/>
        <a:lstStyle/>
        <a:p>
          <a:endParaRPr lang="en-US"/>
        </a:p>
      </dgm:t>
    </dgm:pt>
    <dgm:pt modelId="{D8DCF738-D168-4620-B946-EB4FA50D4B41}">
      <dgm:prSet phldrT="[Text]" custT="1"/>
      <dgm:spPr/>
      <dgm:t>
        <a:bodyPr/>
        <a:lstStyle/>
        <a:p>
          <a:pPr>
            <a:buClrTx/>
            <a:buSzTx/>
            <a:buFont typeface="+mj-lt"/>
            <a:buNone/>
          </a:pPr>
          <a:endParaRPr kumimoji="0" lang="en-US" sz="2800" b="0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None/>
          </a:pPr>
          <a:endParaRPr kumimoji="0" lang="en-US" sz="2800" b="0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None/>
          </a:pPr>
          <a:endParaRPr kumimoji="0" lang="en-US" sz="2800" b="0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Merchandising</a:t>
          </a:r>
          <a:endParaRPr kumimoji="0" lang="en-US" sz="13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None/>
          </a:pPr>
          <a:r>
            <a:rPr kumimoji="0" lang="en-US" sz="16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also known as </a:t>
          </a:r>
          <a:r>
            <a:rPr kumimoji="0" lang="en-US" sz="1600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retailing</a:t>
          </a:r>
          <a:r>
            <a:rPr kumimoji="0" lang="en-US" sz="16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, </a:t>
          </a:r>
        </a:p>
        <a:p>
          <a:pPr>
            <a:buClrTx/>
            <a:buSzTx/>
            <a:buFont typeface="+mj-lt"/>
            <a:buNone/>
          </a:pPr>
          <a:r>
            <a:rPr kumimoji="0" lang="en-US" sz="16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Products are purchased from manufacturers, wholesalers, or other middlemen, and are sold at the retail price to the consumer</a:t>
          </a:r>
        </a:p>
        <a:p>
          <a:pPr>
            <a:buClrTx/>
            <a:buSzTx/>
            <a:buFont typeface="+mj-lt"/>
            <a:buNone/>
          </a:pPr>
          <a:r>
            <a:rPr kumimoji="0" lang="en-US" sz="16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Sell products at a price higher than what they paid to purchase to earn a profit</a:t>
          </a:r>
          <a:endParaRPr kumimoji="0" lang="en-US" sz="1600" b="0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</dgm:t>
    </dgm:pt>
    <dgm:pt modelId="{A877F1C3-340E-4C04-985C-00CF4B504815}" type="parTrans" cxnId="{7172B1EE-C82D-4E44-BF2D-C5175404D8FB}">
      <dgm:prSet/>
      <dgm:spPr/>
      <dgm:t>
        <a:bodyPr/>
        <a:lstStyle/>
        <a:p>
          <a:endParaRPr lang="en-US"/>
        </a:p>
      </dgm:t>
    </dgm:pt>
    <dgm:pt modelId="{179C1F70-AC98-4822-9123-38CC9EF35574}" type="sibTrans" cxnId="{7172B1EE-C82D-4E44-BF2D-C5175404D8FB}">
      <dgm:prSet/>
      <dgm:spPr/>
      <dgm:t>
        <a:bodyPr/>
        <a:lstStyle/>
        <a:p>
          <a:endParaRPr lang="en-US"/>
        </a:p>
      </dgm:t>
    </dgm:pt>
    <dgm:pt modelId="{9AA98FC5-9A4E-444B-AADD-BA3349CB991C}">
      <dgm:prSet phldrT="[Text]" custT="1"/>
      <dgm:spPr/>
      <dgm:t>
        <a:bodyPr/>
        <a:lstStyle/>
        <a:p>
          <a:pPr>
            <a:buClrTx/>
            <a:buSzTx/>
            <a:buFont typeface="+mj-lt"/>
            <a:buAutoNum type="arabicPeriod"/>
          </a:pPr>
          <a:endParaRPr kumimoji="0" lang="en-US" sz="3300" b="0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AutoNum type="arabicPeriod"/>
          </a:pPr>
          <a:endParaRPr kumimoji="0" lang="en-US" sz="28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AutoNum type="arabicPeriod"/>
          </a:pPr>
          <a:endParaRPr kumimoji="0" lang="en-US" sz="28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>
            <a:buClrTx/>
            <a:buSzTx/>
            <a:buFont typeface="+mj-lt"/>
            <a:buAutoNum type="arabicPeriod"/>
          </a:pP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Service Business</a:t>
          </a:r>
        </a:p>
        <a:p>
          <a:pPr>
            <a:buClrTx/>
            <a:buSzTx/>
            <a:buFont typeface="+mj-lt"/>
            <a:buAutoNum type="arabicPeriod"/>
          </a:pPr>
          <a:r>
            <a:rPr kumimoji="0" lang="en-US" sz="20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Sell intangible goods to consumers. They are paid to do something for the customer. They offer professional services, expertise, and various other offerings. </a:t>
          </a:r>
          <a:endParaRPr lang="en-US" sz="2000" dirty="0"/>
        </a:p>
      </dgm:t>
    </dgm:pt>
    <dgm:pt modelId="{75EA3874-8944-460D-919B-FEE0E79C9D6F}" type="parTrans" cxnId="{E04A4ABA-F49C-4A05-9A1E-C1BCDE88979C}">
      <dgm:prSet/>
      <dgm:spPr/>
      <dgm:t>
        <a:bodyPr/>
        <a:lstStyle/>
        <a:p>
          <a:endParaRPr lang="en-US"/>
        </a:p>
      </dgm:t>
    </dgm:pt>
    <dgm:pt modelId="{D3DD618B-15E5-421A-91CE-C60864869307}" type="sibTrans" cxnId="{E04A4ABA-F49C-4A05-9A1E-C1BCDE88979C}">
      <dgm:prSet/>
      <dgm:spPr/>
      <dgm:t>
        <a:bodyPr/>
        <a:lstStyle/>
        <a:p>
          <a:endParaRPr lang="en-US"/>
        </a:p>
      </dgm:t>
    </dgm:pt>
    <dgm:pt modelId="{6C4F9F0F-46D9-4DE2-9436-42B0BEA75ABE}">
      <dgm:prSet custT="1"/>
      <dgm:spPr/>
      <dgm:t>
        <a:bodyPr/>
        <a:lstStyle/>
        <a:p>
          <a:endParaRPr kumimoji="0" lang="en-US" sz="32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endParaRPr kumimoji="0" lang="en-US" sz="32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Hybrid</a:t>
          </a:r>
          <a:endParaRPr kumimoji="0" lang="en-US" sz="3600" b="1" i="0" u="none" strike="noStrike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r>
            <a:rPr kumimoji="0" lang="en-US" sz="20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rPr>
            <a:t>Businesses that possess the qualities of multiple business types. They can be a manufacturer, merchandiser, and/or service business.  </a:t>
          </a:r>
          <a:endParaRPr lang="en-US" sz="2000" b="1" dirty="0"/>
        </a:p>
      </dgm:t>
    </dgm:pt>
    <dgm:pt modelId="{6E27E1A9-2452-4EF5-B318-F42224355B90}" type="parTrans" cxnId="{EC109D9E-405B-4F63-9D4E-52F832C67C7E}">
      <dgm:prSet/>
      <dgm:spPr/>
      <dgm:t>
        <a:bodyPr/>
        <a:lstStyle/>
        <a:p>
          <a:endParaRPr lang="en-US"/>
        </a:p>
      </dgm:t>
    </dgm:pt>
    <dgm:pt modelId="{589F7C91-26DA-4E2F-B5B5-E167C4DA8581}" type="sibTrans" cxnId="{EC109D9E-405B-4F63-9D4E-52F832C67C7E}">
      <dgm:prSet/>
      <dgm:spPr/>
      <dgm:t>
        <a:bodyPr/>
        <a:lstStyle/>
        <a:p>
          <a:endParaRPr lang="en-US"/>
        </a:p>
      </dgm:t>
    </dgm:pt>
    <dgm:pt modelId="{CABCFDC6-4F01-4A8A-9E6A-C6AF879B2D9D}" type="pres">
      <dgm:prSet presAssocID="{85964120-86DD-41A7-90D4-17FFFBEA9EB7}" presName="Name0" presStyleCnt="0">
        <dgm:presLayoutVars>
          <dgm:dir/>
          <dgm:resizeHandles val="exact"/>
        </dgm:presLayoutVars>
      </dgm:prSet>
      <dgm:spPr/>
    </dgm:pt>
    <dgm:pt modelId="{7D4E6DA1-85A2-461E-8461-9551E65EB433}" type="pres">
      <dgm:prSet presAssocID="{85964120-86DD-41A7-90D4-17FFFBEA9EB7}" presName="fgShape" presStyleLbl="fgShp" presStyleIdx="0" presStyleCnt="1" custLinFactY="-216938" custLinFactNeighborX="-1740" custLinFactNeighborY="-300000"/>
      <dgm:spPr/>
    </dgm:pt>
    <dgm:pt modelId="{135D20A7-6327-4E06-96D0-DFBA88D510C2}" type="pres">
      <dgm:prSet presAssocID="{85964120-86DD-41A7-90D4-17FFFBEA9EB7}" presName="linComp" presStyleCnt="0"/>
      <dgm:spPr/>
    </dgm:pt>
    <dgm:pt modelId="{E589173F-E048-48AB-B5FF-EA2388863B51}" type="pres">
      <dgm:prSet presAssocID="{0E6CCE44-EEFA-44DE-81C6-4B6A56EAEA67}" presName="compNode" presStyleCnt="0"/>
      <dgm:spPr/>
    </dgm:pt>
    <dgm:pt modelId="{6DDB7737-27BE-4885-B6E7-298A0F48CACB}" type="pres">
      <dgm:prSet presAssocID="{0E6CCE44-EEFA-44DE-81C6-4B6A56EAEA67}" presName="bkgdShape" presStyleLbl="node1" presStyleIdx="0" presStyleCnt="4" custLinFactNeighborX="-58820" custLinFactNeighborY="-4945"/>
      <dgm:spPr/>
    </dgm:pt>
    <dgm:pt modelId="{DC38CED4-49F7-4A1A-8186-675B8A81D3DA}" type="pres">
      <dgm:prSet presAssocID="{0E6CCE44-EEFA-44DE-81C6-4B6A56EAEA67}" presName="nodeTx" presStyleLbl="node1" presStyleIdx="0" presStyleCnt="4">
        <dgm:presLayoutVars>
          <dgm:bulletEnabled val="1"/>
        </dgm:presLayoutVars>
      </dgm:prSet>
      <dgm:spPr/>
    </dgm:pt>
    <dgm:pt modelId="{35AA577B-DB4E-4076-917C-589158D69A50}" type="pres">
      <dgm:prSet presAssocID="{0E6CCE44-EEFA-44DE-81C6-4B6A56EAEA67}" presName="invisiNode" presStyleLbl="node1" presStyleIdx="0" presStyleCnt="4"/>
      <dgm:spPr/>
    </dgm:pt>
    <dgm:pt modelId="{C59AD27B-FAAB-49E4-95FB-1A76FFAA1C9C}" type="pres">
      <dgm:prSet presAssocID="{0E6CCE44-EEFA-44DE-81C6-4B6A56EAEA67}" presName="imagNode" presStyleLbl="fgImgPlace1" presStyleIdx="0" presStyleCnt="4" custScaleX="80887" custScaleY="70625" custLinFactNeighborX="3447" custLinFactNeighborY="18192"/>
      <dgm:spPr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1000" r="-21000"/>
          </a:stretch>
        </a:blipFill>
      </dgm:spPr>
    </dgm:pt>
    <dgm:pt modelId="{3F45BD9C-B791-45A2-8810-5558FFF2D140}" type="pres">
      <dgm:prSet presAssocID="{A00DE4CB-CF0E-41FA-9639-A6E3C07668F9}" presName="sibTrans" presStyleLbl="sibTrans2D1" presStyleIdx="0" presStyleCnt="0"/>
      <dgm:spPr/>
    </dgm:pt>
    <dgm:pt modelId="{E6316163-5C49-458B-955D-0FBD0B0A402B}" type="pres">
      <dgm:prSet presAssocID="{D8DCF738-D168-4620-B946-EB4FA50D4B41}" presName="compNode" presStyleCnt="0"/>
      <dgm:spPr/>
    </dgm:pt>
    <dgm:pt modelId="{647495E9-5697-414B-9817-9D817E87319C}" type="pres">
      <dgm:prSet presAssocID="{D8DCF738-D168-4620-B946-EB4FA50D4B41}" presName="bkgdShape" presStyleLbl="node1" presStyleIdx="1" presStyleCnt="4" custLinFactNeighborX="-1764"/>
      <dgm:spPr/>
    </dgm:pt>
    <dgm:pt modelId="{12B10B47-B550-448F-850C-EFC3507A16B8}" type="pres">
      <dgm:prSet presAssocID="{D8DCF738-D168-4620-B946-EB4FA50D4B41}" presName="nodeTx" presStyleLbl="node1" presStyleIdx="1" presStyleCnt="4">
        <dgm:presLayoutVars>
          <dgm:bulletEnabled val="1"/>
        </dgm:presLayoutVars>
      </dgm:prSet>
      <dgm:spPr/>
    </dgm:pt>
    <dgm:pt modelId="{63201AA1-092C-4939-81FF-5DA0B54BBCC6}" type="pres">
      <dgm:prSet presAssocID="{D8DCF738-D168-4620-B946-EB4FA50D4B41}" presName="invisiNode" presStyleLbl="node1" presStyleIdx="1" presStyleCnt="4"/>
      <dgm:spPr/>
    </dgm:pt>
    <dgm:pt modelId="{D09A162F-F66E-4D6A-A029-2DEAC584C145}" type="pres">
      <dgm:prSet presAssocID="{D8DCF738-D168-4620-B946-EB4FA50D4B41}" presName="imagNode" presStyleLbl="fgImgPlace1" presStyleIdx="1" presStyleCnt="4" custScaleX="78502" custScaleY="81027" custLinFactNeighborY="26544"/>
      <dgm:spPr>
        <a:blipFill rotWithShape="1"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1000" r="-21000"/>
          </a:stretch>
        </a:blipFill>
      </dgm:spPr>
    </dgm:pt>
    <dgm:pt modelId="{CE47FFAF-9215-4365-B4BB-C334F9092913}" type="pres">
      <dgm:prSet presAssocID="{179C1F70-AC98-4822-9123-38CC9EF35574}" presName="sibTrans" presStyleLbl="sibTrans2D1" presStyleIdx="0" presStyleCnt="0"/>
      <dgm:spPr/>
    </dgm:pt>
    <dgm:pt modelId="{423FC1BE-D4DF-4617-BD20-D563B060FB0C}" type="pres">
      <dgm:prSet presAssocID="{9AA98FC5-9A4E-444B-AADD-BA3349CB991C}" presName="compNode" presStyleCnt="0"/>
      <dgm:spPr/>
    </dgm:pt>
    <dgm:pt modelId="{CD97FAB1-B20F-40DB-87A5-9B9827A7CEAB}" type="pres">
      <dgm:prSet presAssocID="{9AA98FC5-9A4E-444B-AADD-BA3349CB991C}" presName="bkgdShape" presStyleLbl="node1" presStyleIdx="2" presStyleCnt="4"/>
      <dgm:spPr/>
    </dgm:pt>
    <dgm:pt modelId="{EA500524-8A88-4859-968D-C311ADC0A5E0}" type="pres">
      <dgm:prSet presAssocID="{9AA98FC5-9A4E-444B-AADD-BA3349CB991C}" presName="nodeTx" presStyleLbl="node1" presStyleIdx="2" presStyleCnt="4">
        <dgm:presLayoutVars>
          <dgm:bulletEnabled val="1"/>
        </dgm:presLayoutVars>
      </dgm:prSet>
      <dgm:spPr/>
    </dgm:pt>
    <dgm:pt modelId="{C000BC57-7DF4-460C-8188-A0D288819F91}" type="pres">
      <dgm:prSet presAssocID="{9AA98FC5-9A4E-444B-AADD-BA3349CB991C}" presName="invisiNode" presStyleLbl="node1" presStyleIdx="2" presStyleCnt="4"/>
      <dgm:spPr/>
    </dgm:pt>
    <dgm:pt modelId="{F41C77F4-8482-4E9E-B10B-3771D21C0173}" type="pres">
      <dgm:prSet presAssocID="{9AA98FC5-9A4E-444B-AADD-BA3349CB991C}" presName="imagNode" presStyleLbl="fgImgPlace1" presStyleIdx="2" presStyleCnt="4" custScaleX="87076" custScaleY="81027" custLinFactNeighborX="-2828" custLinFactNeighborY="26544"/>
      <dgm:spPr>
        <a:blipFill rotWithShape="1"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  <dgm:pt modelId="{747F2A39-F78A-4EC4-90F6-166D75667329}" type="pres">
      <dgm:prSet presAssocID="{D3DD618B-15E5-421A-91CE-C60864869307}" presName="sibTrans" presStyleLbl="sibTrans2D1" presStyleIdx="0" presStyleCnt="0"/>
      <dgm:spPr/>
    </dgm:pt>
    <dgm:pt modelId="{91ABA2D5-8EBA-484D-AB81-39F80D3B0E0D}" type="pres">
      <dgm:prSet presAssocID="{6C4F9F0F-46D9-4DE2-9436-42B0BEA75ABE}" presName="compNode" presStyleCnt="0"/>
      <dgm:spPr/>
    </dgm:pt>
    <dgm:pt modelId="{065F748D-5ED0-42ED-9838-DE02EA21353B}" type="pres">
      <dgm:prSet presAssocID="{6C4F9F0F-46D9-4DE2-9436-42B0BEA75ABE}" presName="bkgdShape" presStyleLbl="node1" presStyleIdx="3" presStyleCnt="4"/>
      <dgm:spPr/>
    </dgm:pt>
    <dgm:pt modelId="{106E186C-75C4-4A91-BCDF-903DFA18DFBE}" type="pres">
      <dgm:prSet presAssocID="{6C4F9F0F-46D9-4DE2-9436-42B0BEA75ABE}" presName="nodeTx" presStyleLbl="node1" presStyleIdx="3" presStyleCnt="4">
        <dgm:presLayoutVars>
          <dgm:bulletEnabled val="1"/>
        </dgm:presLayoutVars>
      </dgm:prSet>
      <dgm:spPr/>
    </dgm:pt>
    <dgm:pt modelId="{C1B1781D-8E55-4A87-9770-B9D0799DB9FF}" type="pres">
      <dgm:prSet presAssocID="{6C4F9F0F-46D9-4DE2-9436-42B0BEA75ABE}" presName="invisiNode" presStyleLbl="node1" presStyleIdx="3" presStyleCnt="4"/>
      <dgm:spPr/>
    </dgm:pt>
    <dgm:pt modelId="{2EB1A4E0-B20E-4138-91C1-1F38A1698C47}" type="pres">
      <dgm:prSet presAssocID="{6C4F9F0F-46D9-4DE2-9436-42B0BEA75ABE}" presName="imagNode" presStyleLbl="fgImgPlace1" presStyleIdx="3" presStyleCnt="4" custScaleX="88119" custScaleY="89820" custLinFactNeighborX="-1414" custLinFactNeighborY="26544"/>
      <dgm:spPr>
        <a:blipFill rotWithShape="1"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a:blipFill>
      </dgm:spPr>
    </dgm:pt>
  </dgm:ptLst>
  <dgm:cxnLst>
    <dgm:cxn modelId="{6AFDFD08-4104-4C9B-BC34-A1ACA4094721}" type="presOf" srcId="{0E6CCE44-EEFA-44DE-81C6-4B6A56EAEA67}" destId="{6DDB7737-27BE-4885-B6E7-298A0F48CACB}" srcOrd="0" destOrd="0" presId="urn:microsoft.com/office/officeart/2005/8/layout/hList7"/>
    <dgm:cxn modelId="{D33DD119-EEE8-4490-9BA1-895DEBE672BD}" type="presOf" srcId="{6C4F9F0F-46D9-4DE2-9436-42B0BEA75ABE}" destId="{106E186C-75C4-4A91-BCDF-903DFA18DFBE}" srcOrd="1" destOrd="0" presId="urn:microsoft.com/office/officeart/2005/8/layout/hList7"/>
    <dgm:cxn modelId="{CDDC6F22-6200-4FAD-B200-6A26093E5055}" type="presOf" srcId="{9AA98FC5-9A4E-444B-AADD-BA3349CB991C}" destId="{EA500524-8A88-4859-968D-C311ADC0A5E0}" srcOrd="1" destOrd="0" presId="urn:microsoft.com/office/officeart/2005/8/layout/hList7"/>
    <dgm:cxn modelId="{2E2EC55B-DA1D-4468-9B30-549F91D96019}" type="presOf" srcId="{0E6CCE44-EEFA-44DE-81C6-4B6A56EAEA67}" destId="{DC38CED4-49F7-4A1A-8186-675B8A81D3DA}" srcOrd="1" destOrd="0" presId="urn:microsoft.com/office/officeart/2005/8/layout/hList7"/>
    <dgm:cxn modelId="{39CAB35E-8A41-4632-8D28-4DCE6C54982B}" type="presOf" srcId="{D3DD618B-15E5-421A-91CE-C60864869307}" destId="{747F2A39-F78A-4EC4-90F6-166D75667329}" srcOrd="0" destOrd="0" presId="urn:microsoft.com/office/officeart/2005/8/layout/hList7"/>
    <dgm:cxn modelId="{565A9E60-A54B-49C6-B6BF-37705600A7A8}" type="presOf" srcId="{85964120-86DD-41A7-90D4-17FFFBEA9EB7}" destId="{CABCFDC6-4F01-4A8A-9E6A-C6AF879B2D9D}" srcOrd="0" destOrd="0" presId="urn:microsoft.com/office/officeart/2005/8/layout/hList7"/>
    <dgm:cxn modelId="{C9EF4367-B347-4CB2-B50F-A9B86755FD09}" srcId="{85964120-86DD-41A7-90D4-17FFFBEA9EB7}" destId="{0E6CCE44-EEFA-44DE-81C6-4B6A56EAEA67}" srcOrd="0" destOrd="0" parTransId="{2AB28322-858C-4E22-AF8E-604A460F0A55}" sibTransId="{A00DE4CB-CF0E-41FA-9639-A6E3C07668F9}"/>
    <dgm:cxn modelId="{0BA1E278-7AFF-4AF7-9C62-EA31A9359ACB}" type="presOf" srcId="{9AA98FC5-9A4E-444B-AADD-BA3349CB991C}" destId="{CD97FAB1-B20F-40DB-87A5-9B9827A7CEAB}" srcOrd="0" destOrd="0" presId="urn:microsoft.com/office/officeart/2005/8/layout/hList7"/>
    <dgm:cxn modelId="{CE77F95A-50EE-4DEF-AFBF-2895F6934AC3}" type="presOf" srcId="{179C1F70-AC98-4822-9123-38CC9EF35574}" destId="{CE47FFAF-9215-4365-B4BB-C334F9092913}" srcOrd="0" destOrd="0" presId="urn:microsoft.com/office/officeart/2005/8/layout/hList7"/>
    <dgm:cxn modelId="{D918A390-0E09-4862-B1B8-DE06BFA987FD}" type="presOf" srcId="{A00DE4CB-CF0E-41FA-9639-A6E3C07668F9}" destId="{3F45BD9C-B791-45A2-8810-5558FFF2D140}" srcOrd="0" destOrd="0" presId="urn:microsoft.com/office/officeart/2005/8/layout/hList7"/>
    <dgm:cxn modelId="{EC109D9E-405B-4F63-9D4E-52F832C67C7E}" srcId="{85964120-86DD-41A7-90D4-17FFFBEA9EB7}" destId="{6C4F9F0F-46D9-4DE2-9436-42B0BEA75ABE}" srcOrd="3" destOrd="0" parTransId="{6E27E1A9-2452-4EF5-B318-F42224355B90}" sibTransId="{589F7C91-26DA-4E2F-B5B5-E167C4DA8581}"/>
    <dgm:cxn modelId="{E04A4ABA-F49C-4A05-9A1E-C1BCDE88979C}" srcId="{85964120-86DD-41A7-90D4-17FFFBEA9EB7}" destId="{9AA98FC5-9A4E-444B-AADD-BA3349CB991C}" srcOrd="2" destOrd="0" parTransId="{75EA3874-8944-460D-919B-FEE0E79C9D6F}" sibTransId="{D3DD618B-15E5-421A-91CE-C60864869307}"/>
    <dgm:cxn modelId="{EAD8ACC7-9A7A-454A-8CAD-F64821C66430}" type="presOf" srcId="{6C4F9F0F-46D9-4DE2-9436-42B0BEA75ABE}" destId="{065F748D-5ED0-42ED-9838-DE02EA21353B}" srcOrd="0" destOrd="0" presId="urn:microsoft.com/office/officeart/2005/8/layout/hList7"/>
    <dgm:cxn modelId="{45BFC5CC-BFE9-41AF-ACE5-D228B0FA86CE}" type="presOf" srcId="{D8DCF738-D168-4620-B946-EB4FA50D4B41}" destId="{647495E9-5697-414B-9817-9D817E87319C}" srcOrd="0" destOrd="0" presId="urn:microsoft.com/office/officeart/2005/8/layout/hList7"/>
    <dgm:cxn modelId="{7172B1EE-C82D-4E44-BF2D-C5175404D8FB}" srcId="{85964120-86DD-41A7-90D4-17FFFBEA9EB7}" destId="{D8DCF738-D168-4620-B946-EB4FA50D4B41}" srcOrd="1" destOrd="0" parTransId="{A877F1C3-340E-4C04-985C-00CF4B504815}" sibTransId="{179C1F70-AC98-4822-9123-38CC9EF35574}"/>
    <dgm:cxn modelId="{DB86ABF4-7AF1-4E2C-A0C4-1709209B9C7A}" type="presOf" srcId="{D8DCF738-D168-4620-B946-EB4FA50D4B41}" destId="{12B10B47-B550-448F-850C-EFC3507A16B8}" srcOrd="1" destOrd="0" presId="urn:microsoft.com/office/officeart/2005/8/layout/hList7"/>
    <dgm:cxn modelId="{D892D088-A3B8-4A41-8B5A-FD5028BFEC40}" type="presParOf" srcId="{CABCFDC6-4F01-4A8A-9E6A-C6AF879B2D9D}" destId="{7D4E6DA1-85A2-461E-8461-9551E65EB433}" srcOrd="0" destOrd="0" presId="urn:microsoft.com/office/officeart/2005/8/layout/hList7"/>
    <dgm:cxn modelId="{FAC7705F-2D6E-48F0-B6A9-86C9650D5CA7}" type="presParOf" srcId="{CABCFDC6-4F01-4A8A-9E6A-C6AF879B2D9D}" destId="{135D20A7-6327-4E06-96D0-DFBA88D510C2}" srcOrd="1" destOrd="0" presId="urn:microsoft.com/office/officeart/2005/8/layout/hList7"/>
    <dgm:cxn modelId="{F6B8A71A-BDEE-47DE-A6A3-32FF9806132B}" type="presParOf" srcId="{135D20A7-6327-4E06-96D0-DFBA88D510C2}" destId="{E589173F-E048-48AB-B5FF-EA2388863B51}" srcOrd="0" destOrd="0" presId="urn:microsoft.com/office/officeart/2005/8/layout/hList7"/>
    <dgm:cxn modelId="{2DFE367B-CCFD-4DBF-B83D-7B1A701F6C60}" type="presParOf" srcId="{E589173F-E048-48AB-B5FF-EA2388863B51}" destId="{6DDB7737-27BE-4885-B6E7-298A0F48CACB}" srcOrd="0" destOrd="0" presId="urn:microsoft.com/office/officeart/2005/8/layout/hList7"/>
    <dgm:cxn modelId="{65C63EDD-CB49-471F-923F-725CBDA817ED}" type="presParOf" srcId="{E589173F-E048-48AB-B5FF-EA2388863B51}" destId="{DC38CED4-49F7-4A1A-8186-675B8A81D3DA}" srcOrd="1" destOrd="0" presId="urn:microsoft.com/office/officeart/2005/8/layout/hList7"/>
    <dgm:cxn modelId="{D698B783-2C29-476A-8B98-52A5CA3A3B17}" type="presParOf" srcId="{E589173F-E048-48AB-B5FF-EA2388863B51}" destId="{35AA577B-DB4E-4076-917C-589158D69A50}" srcOrd="2" destOrd="0" presId="urn:microsoft.com/office/officeart/2005/8/layout/hList7"/>
    <dgm:cxn modelId="{A53D18DD-0904-4478-9C0F-487513F69D5E}" type="presParOf" srcId="{E589173F-E048-48AB-B5FF-EA2388863B51}" destId="{C59AD27B-FAAB-49E4-95FB-1A76FFAA1C9C}" srcOrd="3" destOrd="0" presId="urn:microsoft.com/office/officeart/2005/8/layout/hList7"/>
    <dgm:cxn modelId="{ACAAEE2C-6678-4492-9233-D8FC6A26D43D}" type="presParOf" srcId="{135D20A7-6327-4E06-96D0-DFBA88D510C2}" destId="{3F45BD9C-B791-45A2-8810-5558FFF2D140}" srcOrd="1" destOrd="0" presId="urn:microsoft.com/office/officeart/2005/8/layout/hList7"/>
    <dgm:cxn modelId="{35745039-3379-480C-A4E5-FF96D77549D8}" type="presParOf" srcId="{135D20A7-6327-4E06-96D0-DFBA88D510C2}" destId="{E6316163-5C49-458B-955D-0FBD0B0A402B}" srcOrd="2" destOrd="0" presId="urn:microsoft.com/office/officeart/2005/8/layout/hList7"/>
    <dgm:cxn modelId="{7050A21D-D0EF-4CD2-8A48-9D9F2FDF3B65}" type="presParOf" srcId="{E6316163-5C49-458B-955D-0FBD0B0A402B}" destId="{647495E9-5697-414B-9817-9D817E87319C}" srcOrd="0" destOrd="0" presId="urn:microsoft.com/office/officeart/2005/8/layout/hList7"/>
    <dgm:cxn modelId="{E44C92FD-89FC-4DFD-8E7F-714A57982F55}" type="presParOf" srcId="{E6316163-5C49-458B-955D-0FBD0B0A402B}" destId="{12B10B47-B550-448F-850C-EFC3507A16B8}" srcOrd="1" destOrd="0" presId="urn:microsoft.com/office/officeart/2005/8/layout/hList7"/>
    <dgm:cxn modelId="{042A23F8-C895-47B7-B70D-79E3047F202F}" type="presParOf" srcId="{E6316163-5C49-458B-955D-0FBD0B0A402B}" destId="{63201AA1-092C-4939-81FF-5DA0B54BBCC6}" srcOrd="2" destOrd="0" presId="urn:microsoft.com/office/officeart/2005/8/layout/hList7"/>
    <dgm:cxn modelId="{DC5CD1A7-056E-4183-A6C7-15CC40510EE3}" type="presParOf" srcId="{E6316163-5C49-458B-955D-0FBD0B0A402B}" destId="{D09A162F-F66E-4D6A-A029-2DEAC584C145}" srcOrd="3" destOrd="0" presId="urn:microsoft.com/office/officeart/2005/8/layout/hList7"/>
    <dgm:cxn modelId="{B2302A67-0B9D-48D7-853B-E544065C036B}" type="presParOf" srcId="{135D20A7-6327-4E06-96D0-DFBA88D510C2}" destId="{CE47FFAF-9215-4365-B4BB-C334F9092913}" srcOrd="3" destOrd="0" presId="urn:microsoft.com/office/officeart/2005/8/layout/hList7"/>
    <dgm:cxn modelId="{E0BF4F10-488D-4E3D-8167-E4C128D63719}" type="presParOf" srcId="{135D20A7-6327-4E06-96D0-DFBA88D510C2}" destId="{423FC1BE-D4DF-4617-BD20-D563B060FB0C}" srcOrd="4" destOrd="0" presId="urn:microsoft.com/office/officeart/2005/8/layout/hList7"/>
    <dgm:cxn modelId="{69F95040-E30F-4627-BE4C-193BF9526A77}" type="presParOf" srcId="{423FC1BE-D4DF-4617-BD20-D563B060FB0C}" destId="{CD97FAB1-B20F-40DB-87A5-9B9827A7CEAB}" srcOrd="0" destOrd="0" presId="urn:microsoft.com/office/officeart/2005/8/layout/hList7"/>
    <dgm:cxn modelId="{8BC8D126-E2EA-4C79-B553-1F03EFEF4AF0}" type="presParOf" srcId="{423FC1BE-D4DF-4617-BD20-D563B060FB0C}" destId="{EA500524-8A88-4859-968D-C311ADC0A5E0}" srcOrd="1" destOrd="0" presId="urn:microsoft.com/office/officeart/2005/8/layout/hList7"/>
    <dgm:cxn modelId="{3BA8111D-BEB2-43FC-AC7D-CF5DFEF075A3}" type="presParOf" srcId="{423FC1BE-D4DF-4617-BD20-D563B060FB0C}" destId="{C000BC57-7DF4-460C-8188-A0D288819F91}" srcOrd="2" destOrd="0" presId="urn:microsoft.com/office/officeart/2005/8/layout/hList7"/>
    <dgm:cxn modelId="{A6077158-C260-412B-91BA-92E3E7AEAC1E}" type="presParOf" srcId="{423FC1BE-D4DF-4617-BD20-D563B060FB0C}" destId="{F41C77F4-8482-4E9E-B10B-3771D21C0173}" srcOrd="3" destOrd="0" presId="urn:microsoft.com/office/officeart/2005/8/layout/hList7"/>
    <dgm:cxn modelId="{9D3A3B08-0096-4666-9073-218472D58AF1}" type="presParOf" srcId="{135D20A7-6327-4E06-96D0-DFBA88D510C2}" destId="{747F2A39-F78A-4EC4-90F6-166D75667329}" srcOrd="5" destOrd="0" presId="urn:microsoft.com/office/officeart/2005/8/layout/hList7"/>
    <dgm:cxn modelId="{E4F359FA-0EB7-48A3-80A0-B391AB11C6A6}" type="presParOf" srcId="{135D20A7-6327-4E06-96D0-DFBA88D510C2}" destId="{91ABA2D5-8EBA-484D-AB81-39F80D3B0E0D}" srcOrd="6" destOrd="0" presId="urn:microsoft.com/office/officeart/2005/8/layout/hList7"/>
    <dgm:cxn modelId="{AC30745C-AD6A-4887-BC8D-DCC36446948C}" type="presParOf" srcId="{91ABA2D5-8EBA-484D-AB81-39F80D3B0E0D}" destId="{065F748D-5ED0-42ED-9838-DE02EA21353B}" srcOrd="0" destOrd="0" presId="urn:microsoft.com/office/officeart/2005/8/layout/hList7"/>
    <dgm:cxn modelId="{9F1C3155-FA2F-42FB-8AC7-39BE45068CA9}" type="presParOf" srcId="{91ABA2D5-8EBA-484D-AB81-39F80D3B0E0D}" destId="{106E186C-75C4-4A91-BCDF-903DFA18DFBE}" srcOrd="1" destOrd="0" presId="urn:microsoft.com/office/officeart/2005/8/layout/hList7"/>
    <dgm:cxn modelId="{582E6414-2D31-4A6C-96B2-E7C6BC42B4EB}" type="presParOf" srcId="{91ABA2D5-8EBA-484D-AB81-39F80D3B0E0D}" destId="{C1B1781D-8E55-4A87-9770-B9D0799DB9FF}" srcOrd="2" destOrd="0" presId="urn:microsoft.com/office/officeart/2005/8/layout/hList7"/>
    <dgm:cxn modelId="{A2FE8580-D65D-4FCC-9654-39B4519C81E6}" type="presParOf" srcId="{91ABA2D5-8EBA-484D-AB81-39F80D3B0E0D}" destId="{2EB1A4E0-B20E-4138-91C1-1F38A1698C4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B7737-27BE-4885-B6E7-298A0F48CACB}">
      <dsp:nvSpPr>
        <dsp:cNvPr id="0" name=""/>
        <dsp:cNvSpPr/>
      </dsp:nvSpPr>
      <dsp:spPr>
        <a:xfrm>
          <a:off x="0" y="0"/>
          <a:ext cx="2710732" cy="58335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Manufacturing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 a business that </a:t>
          </a:r>
          <a:r>
            <a:rPr kumimoji="0" lang="en-US" sz="2000" b="0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develop a product and sell it either directly to the customer or to some type of middleman, like a wholesaler or retailer</a:t>
          </a:r>
          <a:endParaRPr kumimoji="0" lang="en-US" sz="2400" b="0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</dsp:txBody>
      <dsp:txXfrm>
        <a:off x="0" y="2333413"/>
        <a:ext cx="2710732" cy="2333413"/>
      </dsp:txXfrm>
    </dsp:sp>
    <dsp:sp modelId="{C59AD27B-FAAB-49E4-95FB-1A76FFAA1C9C}">
      <dsp:nvSpPr>
        <dsp:cNvPr id="0" name=""/>
        <dsp:cNvSpPr/>
      </dsp:nvSpPr>
      <dsp:spPr>
        <a:xfrm>
          <a:off x="639270" y="988718"/>
          <a:ext cx="1571284" cy="137193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495E9-5697-414B-9817-9D817E87319C}">
      <dsp:nvSpPr>
        <dsp:cNvPr id="0" name=""/>
        <dsp:cNvSpPr/>
      </dsp:nvSpPr>
      <dsp:spPr>
        <a:xfrm>
          <a:off x="2746823" y="0"/>
          <a:ext cx="2710732" cy="5833534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0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0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0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Merchandising</a:t>
          </a:r>
          <a:endParaRPr kumimoji="0" lang="en-US" sz="13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also known as </a:t>
          </a:r>
          <a:r>
            <a: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retailing</a:t>
          </a:r>
          <a:r>
            <a: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,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Products are purchased from manufacturers, wholesalers, or other middlemen, and are sold at the retail price to the consumer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Sell products at a price higher than what they paid to purchase to earn a profit</a:t>
          </a:r>
          <a:endParaRPr kumimoji="0" lang="en-US" sz="1600" b="0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</dsp:txBody>
      <dsp:txXfrm>
        <a:off x="2746823" y="2333413"/>
        <a:ext cx="2710732" cy="2333413"/>
      </dsp:txXfrm>
    </dsp:sp>
    <dsp:sp modelId="{D09A162F-F66E-4D6A-A029-2DEAC584C145}">
      <dsp:nvSpPr>
        <dsp:cNvPr id="0" name=""/>
        <dsp:cNvSpPr/>
      </dsp:nvSpPr>
      <dsp:spPr>
        <a:xfrm>
          <a:off x="3387530" y="1049928"/>
          <a:ext cx="1524953" cy="1574003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7FAB1-B20F-40DB-87A5-9B9827A7CEAB}">
      <dsp:nvSpPr>
        <dsp:cNvPr id="0" name=""/>
        <dsp:cNvSpPr/>
      </dsp:nvSpPr>
      <dsp:spPr>
        <a:xfrm>
          <a:off x="5586695" y="0"/>
          <a:ext cx="2710732" cy="5833534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3300" b="0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endParaRPr kumimoji="0" lang="en-US" sz="28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Service Business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Sell intangible goods to consumers. They are paid to do something for the customer. They offer professional services, expertise, and various other offerings. </a:t>
          </a:r>
          <a:endParaRPr lang="en-US" sz="2000" kern="1200" dirty="0"/>
        </a:p>
      </dsp:txBody>
      <dsp:txXfrm>
        <a:off x="5586695" y="2333413"/>
        <a:ext cx="2710732" cy="2333413"/>
      </dsp:txXfrm>
    </dsp:sp>
    <dsp:sp modelId="{F41C77F4-8482-4E9E-B10B-3771D21C0173}">
      <dsp:nvSpPr>
        <dsp:cNvPr id="0" name=""/>
        <dsp:cNvSpPr/>
      </dsp:nvSpPr>
      <dsp:spPr>
        <a:xfrm>
          <a:off x="6041371" y="1049928"/>
          <a:ext cx="1691509" cy="1574003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F748D-5ED0-42ED-9838-DE02EA21353B}">
      <dsp:nvSpPr>
        <dsp:cNvPr id="0" name=""/>
        <dsp:cNvSpPr/>
      </dsp:nvSpPr>
      <dsp:spPr>
        <a:xfrm>
          <a:off x="8378750" y="0"/>
          <a:ext cx="2710732" cy="5833534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en-US" sz="32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en-US" sz="32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/>
              <a:ea typeface="+mn-ea"/>
              <a:cs typeface="+mn-cs"/>
            </a:rPr>
            <a:t>Hybrid</a:t>
          </a:r>
          <a:endParaRPr kumimoji="0" lang="en-US" sz="3600" b="1" i="0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/>
            <a:ea typeface="+mn-ea"/>
            <a:cs typeface="+mn-cs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rPr>
            <a:t>Businesses that possess the qualities of multiple business types. They can be a manufacturer, merchandiser, and/or service business.  </a:t>
          </a:r>
          <a:endParaRPr lang="en-US" sz="2000" b="1" kern="1200" dirty="0"/>
        </a:p>
      </dsp:txBody>
      <dsp:txXfrm>
        <a:off x="8378750" y="2333413"/>
        <a:ext cx="2710732" cy="2333413"/>
      </dsp:txXfrm>
    </dsp:sp>
    <dsp:sp modelId="{2EB1A4E0-B20E-4138-91C1-1F38A1698C47}">
      <dsp:nvSpPr>
        <dsp:cNvPr id="0" name=""/>
        <dsp:cNvSpPr/>
      </dsp:nvSpPr>
      <dsp:spPr>
        <a:xfrm>
          <a:off x="8850763" y="964523"/>
          <a:ext cx="1711770" cy="1744813"/>
        </a:xfrm>
        <a:prstGeom prst="ellipse">
          <a:avLst/>
        </a:prstGeom>
        <a:blipFill rotWithShape="1"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E6DA1-85A2-461E-8461-9551E65EB433}">
      <dsp:nvSpPr>
        <dsp:cNvPr id="0" name=""/>
        <dsp:cNvSpPr/>
      </dsp:nvSpPr>
      <dsp:spPr>
        <a:xfrm>
          <a:off x="266120" y="143464"/>
          <a:ext cx="10204703" cy="875030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05A83-37E1-664C-A8BA-34D4E32B58A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3FA21-73EE-7D48-956F-DD5B4A09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1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FA21-73EE-7D48-956F-DD5B4A093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81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8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FA21-73EE-7D48-956F-DD5B4A0938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90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3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82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8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FF5AA-432C-154B-82B3-B764B9ACD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489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FA21-73EE-7D48-956F-DD5B4A0938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83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3FA21-73EE-7D48-956F-DD5B4A093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09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FA21-73EE-7D48-956F-DD5B4A0938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6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FF5AA-432C-154B-82B3-B764B9ACD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62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1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5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5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6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0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F5AA-432C-154B-82B3-B764B9ACDC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0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CA8DC-1056-CBD1-EAC3-B6BB2D552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60490-57DA-7D1D-2F05-A63A1F230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7CF6-A812-8638-9521-43D23CE3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90BD9-3024-E639-2BE5-C2814076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B050C-4A69-D490-BD24-593338AD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2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5BCD-79D8-7CF2-F88E-76A3101D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1C2A7-DE74-F308-C612-6198C075F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6B88C-A664-782E-83F9-9570E4A5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A74E-D578-890B-7DE8-6BCCA035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DCB48-C7DF-C08F-C1BA-3C66A7EC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E4DFC-7B56-D877-995E-6EF16005B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1F312-6819-2ABE-F7F9-C620744AE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8060D-D126-59AA-5356-97CE13D8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295E2-8A2C-3D20-6A44-694BB3D1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E8D4-5294-00C5-E550-4F5C0B38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E02B-E1AD-A76D-2378-151A8713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AE17-2A4D-5EE8-DC5D-762779652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9359-CAE2-19D9-6D4E-D14100B8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A87A-3BF1-369B-28C7-DB104B6D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8463-E050-4C2E-E3A6-286228E4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CC67-CC4D-937A-CB1A-14F89366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09F95-ADFA-D553-2042-5E8B02B82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34950-BFF7-64B3-E221-0A44C637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30626-8042-F897-E6EF-AD7F977C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1C7CB-600D-5542-DD99-737FBBCD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1A1C-D450-AFBD-CD2C-02433C8A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4C57-F948-2374-1F4A-3DA94E5CA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5397A-C738-6C4C-EE68-00833D5A2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7DA73-C952-BEE3-1F97-93A2AE58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5F2E-0B93-4F94-D320-14B20E4A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4A94E-D52E-A219-47C0-98AA3ABE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0B38-1590-D42A-06AD-5E778EEA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52179-CDCA-50C6-7B41-C84FCE98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D253A-99F9-EBD2-347B-D4533DCF7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7774F-8FB4-7D59-D920-1235AE6D6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702B73-2938-BCE3-C573-92C3CA6BB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ECA2B-89C8-FC60-744E-035534D4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9C5CA-A01F-8636-E623-7DB9ED66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3E39A-545D-036C-B6AD-E0C85671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9102-871D-ED73-7525-972FB1FF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DEDFE-3894-C87B-0A50-535A5E9C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3A40C-37F2-8D9B-F72D-EC35A6C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76DD-0C65-0EE3-5FE8-9AD92AEF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2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CB3F3-6619-17FC-DC74-D79A56B6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7ADF3-AF6C-052A-EDB1-03671BF7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2975-6F4F-FFDA-525E-1E6B1DCE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4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3C6D-D5E7-7C6E-37E1-7E5D3F30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9671-82E6-989C-D232-D622BA7F3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967E6-452E-D5F2-D0B0-A6BCF4488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20B00-6D1E-705A-DAF6-8D0EB98C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9DC6F-5615-E1E3-783C-407A43CC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77625-580B-00F7-2855-16B4E0B4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1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33A0-7AA3-B870-2EBD-6985F2EF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BF757-9CE2-4F64-8FEA-0FEE7E6CC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B32B8-0185-C4BC-367F-F3B5B6037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1E58-BDDD-34F7-B6A3-F8B5271D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BADB8-9D4C-4A42-C80C-6A31B825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75AD-E80E-841E-90E9-2888DC03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2795A-68B9-3465-1165-99781406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CD06F-7420-9FB8-2DDF-C8F206C1F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05432-4908-2C10-81BC-68FCDA510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D0B30-2029-F941-A117-4690877D4E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12BDC-F4E6-25A5-63ED-CADD67ED2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2D38A-28B6-A524-95D6-57D4F92C9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1C9B4-D9D4-A043-A1F3-883A7C59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1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ipground.com/profit-maximization-clipart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ipground.com/profit-maximization-clipar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ipground.com/profit-maximization-clipart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handwriting/r/revenu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hebluediamondgallery.com/handwriting/c/capital-expenses.html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eezy.com/vector-art/1219919-support-local-business-design-with-hands-giving-mone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nfinder.com/icons/3124710/business_profit_businessman_holding_money_bag_investor_rich_businessman_wealthy_businessperson_icon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illustrations/restaurant-owner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time.com/editorial-photo-illegal-street-vendor-selling-water-istanbul-turkey-september-crowds-people-walking-near-eminonu-port-old-lady-image59520926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echfans.net/video-editing-softwere/" TargetMode="Externa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24352/free-illustration-image-vector-achievement-ai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480434-nail-salon-background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ebstockreview.net/explore/clipart-restaurant-restaurant-worker/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freepik.com/free-photos-vectors/shopkeepe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Types%20of%20Companies%20Answers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w.cornell.edu/definitions/uscode.php?width=840&amp;height=800&amp;iframe=true&amp;def_id=35-USC-1925025186-411508556&amp;term_occur=14&amp;term_src=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orstock.com/royalty-free-vector/donate-sign-on-cardboard-box-with-money-vector-19651342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vectorstock.com/royalty-free-vector/government-icon-symbol-creative-sign-from-vector-27084726" TargetMode="Externa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s://www.vectorstock.com/royalty-free-vector/pizza-shop-flat-pizzeria-vector-28324527" TargetMode="External"/><Relationship Id="rId7" Type="http://schemas.openxmlformats.org/officeDocument/2006/relationships/hyperlink" Target="https://www.dreamstime.com/stock-illustration-colored-clothing-store-image-presented-image71056963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www.vectorstock.com/royalty-free-vector/grocery-shop-store-front-isolated-on-white-vector-21173400" TargetMode="External"/><Relationship Id="rId4" Type="http://schemas.openxmlformats.org/officeDocument/2006/relationships/image" Target="../media/image5.jpg"/><Relationship Id="rId9" Type="http://schemas.openxmlformats.org/officeDocument/2006/relationships/hyperlink" Target="https://www.glassdoor.com/Photos/Apple-Office-Photos-IMG584673.htm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orstock.com/royalty-free-vector/donate-sign-on-cardboard-box-with-money-vector-19651342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www.vecteezy.com/vector-art/550435-stylized-convertible-sports-car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B1A52-DDCF-2A19-672A-009BA962C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86" b="75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A881D4-9C87-A7BD-6D23-061B5651B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is a Business?</a:t>
            </a:r>
          </a:p>
        </p:txBody>
      </p:sp>
    </p:spTree>
    <p:extLst>
      <p:ext uri="{BB962C8B-B14F-4D97-AF65-F5344CB8AC3E}">
        <p14:creationId xmlns:p14="http://schemas.microsoft.com/office/powerpoint/2010/main" val="2006673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E208-D448-288B-D5BE-F35A06BC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people open and own their own business?  (Add a Poll Everywhere slide here for them to use their phones and add their answers.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A4281F9-9F7B-EC96-70EA-0D55F76A1954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3799536430"/>
                  </p:ext>
                </p:extLst>
              </p:nvPr>
            </p:nvGraphicFramePr>
            <p:xfrm>
              <a:off x="838200" y="774700"/>
              <a:ext cx="10668000" cy="64389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8A4281F9-9F7B-EC96-70EA-0D55F76A19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774700"/>
                <a:ext cx="10668000" cy="6438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71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643278" y="1172018"/>
            <a:ext cx="4489704" cy="1294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Purpose of a Business?</a:t>
            </a:r>
            <a:endParaRPr lang="en-US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7833FA-0031-741D-A4B9-D219BCF485E9}"/>
              </a:ext>
            </a:extLst>
          </p:cNvPr>
          <p:cNvSpPr txBox="1"/>
          <p:nvPr/>
        </p:nvSpPr>
        <p:spPr>
          <a:xfrm>
            <a:off x="535431" y="3270006"/>
            <a:ext cx="4898717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Main Purpose = #1 Reason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provide products that people are willing to buy to </a:t>
            </a:r>
            <a:r>
              <a:rPr lang="en-US" sz="3200" dirty="0">
                <a:solidFill>
                  <a:srgbClr val="FF0000"/>
                </a:solidFill>
              </a:rPr>
              <a:t>earn a </a:t>
            </a:r>
            <a:r>
              <a:rPr lang="en-US" sz="3200" b="1" dirty="0">
                <a:solidFill>
                  <a:srgbClr val="FF0000"/>
                </a:solidFill>
              </a:rPr>
              <a:t>profit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</p:txBody>
      </p:sp>
      <p:pic>
        <p:nvPicPr>
          <p:cNvPr id="4098" name="Picture 2" descr="What is Profit? | Definition | Xero US">
            <a:extLst>
              <a:ext uri="{FF2B5EF4-FFF2-40B4-BE49-F238E27FC236}">
                <a16:creationId xmlns:a16="http://schemas.microsoft.com/office/drawing/2014/main" id="{36BBB52E-D6C2-AE77-8D0B-BECA0851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2849" y="1682224"/>
            <a:ext cx="6903720" cy="34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5128" name="Rectangle 5127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9" name="Rectangle 5128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130" name="Rectangle 5129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1" name="Rectangle 5130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174172" y="739835"/>
            <a:ext cx="4283892" cy="1152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Purposes For starting a Business?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7833FA-0031-741D-A4B9-D219BCF485E9}"/>
              </a:ext>
            </a:extLst>
          </p:cNvPr>
          <p:cNvSpPr txBox="1"/>
          <p:nvPr/>
        </p:nvSpPr>
        <p:spPr>
          <a:xfrm>
            <a:off x="0" y="2128916"/>
            <a:ext cx="5019868" cy="4602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Directions:  List the remaining reasons for owning a business in your packet.  List them in order of what would be most important to you in owning a business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rgbClr val="FFFFFF"/>
              </a:solidFill>
            </a:endParaRP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Mrs. Vetter’s list of importance: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To Earn a Profit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Want to be independent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Help others achieve their goals by Creating jobs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Personal Growth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Making a difference in the world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Creating innovative products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5122" name="Picture 2" descr="Business is Personal - Potenzia Business Solutions">
            <a:extLst>
              <a:ext uri="{FF2B5EF4-FFF2-40B4-BE49-F238E27FC236}">
                <a16:creationId xmlns:a16="http://schemas.microsoft.com/office/drawing/2014/main" id="{7E6DFE6D-8CD6-F689-77AC-7F51EB0F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600" y="304514"/>
            <a:ext cx="6147732" cy="60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3" name="Arc 103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96D4D-4F1B-CB4A-430A-324D455E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Quick Write Activity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D345-F482-6E3A-77D4-0A505362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818" y="3849845"/>
            <a:ext cx="5085580" cy="18817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List why you chose “Your Top” two in the Quick Write Activity section of the packet.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e Power of Quick Writes - Keys to ...">
            <a:extLst>
              <a:ext uri="{FF2B5EF4-FFF2-40B4-BE49-F238E27FC236}">
                <a16:creationId xmlns:a16="http://schemas.microsoft.com/office/drawing/2014/main" id="{3044E4E2-C9A6-77AF-1239-72F39ABE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14264" b="-1"/>
          <a:stretch/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4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/>
              <a:t>What is Profit?</a:t>
            </a:r>
            <a:endParaRPr lang="en-US" sz="5400" b="1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44178-5C59-7A83-1611-36CE33CE6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03"/>
          <a:stretch/>
        </p:blipFill>
        <p:spPr>
          <a:xfrm>
            <a:off x="5918564" y="10"/>
            <a:ext cx="6271913" cy="625296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556" y="3211963"/>
            <a:ext cx="5952744" cy="3320668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buNone/>
            </a:pPr>
            <a:r>
              <a:rPr lang="en-US" sz="3900" u="sng" dirty="0">
                <a:solidFill>
                  <a:srgbClr val="FF0000"/>
                </a:solidFill>
              </a:rPr>
              <a:t>Profit</a:t>
            </a:r>
            <a:r>
              <a:rPr lang="en-US" sz="3900" dirty="0"/>
              <a:t>: the difference between revenue of a business and its expenses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Said another way:  It is the amount of money you made from what you sold after you paid for all the costs/expenses</a:t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407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 YOU C.A.R.E. ABOUT PROFIT?">
            <a:extLst>
              <a:ext uri="{FF2B5EF4-FFF2-40B4-BE49-F238E27FC236}">
                <a16:creationId xmlns:a16="http://schemas.microsoft.com/office/drawing/2014/main" id="{9921433A-D87F-6B6B-F663-79D69513F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r="2847"/>
          <a:stretch/>
        </p:blipFill>
        <p:spPr bwMode="auto">
          <a:xfrm>
            <a:off x="7313168" y="889010"/>
            <a:ext cx="4878832" cy="48640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6560820" cy="1452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/>
              <a:t>Calculating Profit</a:t>
            </a:r>
            <a:endParaRPr lang="en-US" sz="5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149671"/>
            <a:ext cx="7068820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dirty="0"/>
              <a:t>Subtract the expenses of the business from its total revenue</a:t>
            </a:r>
          </a:p>
          <a:p>
            <a:pPr marL="0"/>
            <a:endParaRPr lang="en-US" sz="3200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Profit = Total Revenue – Total Expenses/Costs </a:t>
            </a:r>
          </a:p>
        </p:txBody>
      </p:sp>
    </p:spTree>
    <p:extLst>
      <p:ext uri="{BB962C8B-B14F-4D97-AF65-F5344CB8AC3E}">
        <p14:creationId xmlns:p14="http://schemas.microsoft.com/office/powerpoint/2010/main" val="19686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/>
              <a:t>Calculate your Profit?</a:t>
            </a:r>
            <a:endParaRPr lang="en-US" sz="5400" b="1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44178-5C59-7A83-1611-36CE33CE6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556" y="2880411"/>
            <a:ext cx="5455920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dirty="0"/>
              <a:t>Your Revenue for the day was $2000, your expenses were $1200.  How much is your profit</a:t>
            </a:r>
          </a:p>
          <a:p>
            <a:pPr marL="0"/>
            <a:endParaRPr lang="en-US" sz="22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8171AF-7DC8-9743-7EF5-D14D6ACD8504}"/>
              </a:ext>
            </a:extLst>
          </p:cNvPr>
          <p:cNvSpPr txBox="1">
            <a:spLocks/>
          </p:cNvSpPr>
          <p:nvPr/>
        </p:nvSpPr>
        <p:spPr>
          <a:xfrm>
            <a:off x="4448556" y="5943600"/>
            <a:ext cx="5455920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F0000"/>
                </a:solidFill>
              </a:rPr>
              <a:t>$800</a:t>
            </a:r>
          </a:p>
          <a:p>
            <a:pPr mar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998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/>
              <a:t>What is Profit?</a:t>
            </a:r>
            <a:endParaRPr lang="en-US" sz="5400" b="1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44178-5C59-7A83-1611-36CE33CE6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556" y="2880411"/>
            <a:ext cx="5455920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dirty="0"/>
              <a:t>Your Revenue for the day was $200,000 and your costs were $157,450.  How much is your profit</a:t>
            </a:r>
          </a:p>
          <a:p>
            <a:pPr marL="0"/>
            <a:endParaRPr lang="en-US" sz="22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8171AF-7DC8-9743-7EF5-D14D6ACD8504}"/>
              </a:ext>
            </a:extLst>
          </p:cNvPr>
          <p:cNvSpPr txBox="1">
            <a:spLocks/>
          </p:cNvSpPr>
          <p:nvPr/>
        </p:nvSpPr>
        <p:spPr>
          <a:xfrm>
            <a:off x="4448556" y="5943600"/>
            <a:ext cx="5455920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F0000"/>
                </a:solidFill>
              </a:rPr>
              <a:t>$42,550</a:t>
            </a:r>
          </a:p>
          <a:p>
            <a:pPr mar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885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ED78-2F6F-CED2-0200-717EA68A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26D7B-CB97-356C-E45D-D884AB65BD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1. Complete the Quick Write section of your Activity packet on the bottom of page 2. </a:t>
            </a:r>
          </a:p>
          <a:p>
            <a:r>
              <a:rPr lang="en-US" dirty="0"/>
              <a:t>2. Go to Google Classroom and complete the </a:t>
            </a:r>
            <a:r>
              <a:rPr lang="en-US" dirty="0" err="1"/>
              <a:t>Quizziz</a:t>
            </a:r>
            <a:r>
              <a:rPr lang="en-US" dirty="0"/>
              <a:t> Assignment:  What is a Business Chapter 1-1</a:t>
            </a:r>
          </a:p>
        </p:txBody>
      </p:sp>
      <p:pic>
        <p:nvPicPr>
          <p:cNvPr id="1026" name="Picture 2" descr="My (Our) Assignment – Keep swimmin'">
            <a:extLst>
              <a:ext uri="{FF2B5EF4-FFF2-40B4-BE49-F238E27FC236}">
                <a16:creationId xmlns:a16="http://schemas.microsoft.com/office/drawing/2014/main" id="{D036DC81-A7A1-871D-09EA-5D698357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125"/>
            <a:ext cx="612775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Power of Quick Writes - Keys to ...">
            <a:extLst>
              <a:ext uri="{FF2B5EF4-FFF2-40B4-BE49-F238E27FC236}">
                <a16:creationId xmlns:a16="http://schemas.microsoft.com/office/drawing/2014/main" id="{30956D2B-C879-BA31-1F0E-164E2118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0" y="4736894"/>
            <a:ext cx="2222500" cy="1539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ogle Classroom Assignment Submission ...">
            <a:extLst>
              <a:ext uri="{FF2B5EF4-FFF2-40B4-BE49-F238E27FC236}">
                <a16:creationId xmlns:a16="http://schemas.microsoft.com/office/drawing/2014/main" id="{1CF16510-0DE2-9677-F74D-25A62670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4736894"/>
            <a:ext cx="2914650" cy="1562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8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A8DB2C-E48F-23E8-A7E5-ECA117C95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Revenue</a:t>
            </a:r>
          </a:p>
        </p:txBody>
      </p:sp>
      <p:pic>
        <p:nvPicPr>
          <p:cNvPr id="8" name="Picture 7" descr="A hand writing a word">
            <a:extLst>
              <a:ext uri="{FF2B5EF4-FFF2-40B4-BE49-F238E27FC236}">
                <a16:creationId xmlns:a16="http://schemas.microsoft.com/office/drawing/2014/main" id="{EF9A475A-035F-FC05-4F21-84499A655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0775" y="198438"/>
            <a:ext cx="10287000" cy="485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445CD-3FC7-A7D2-F755-8084559D58FB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hebluediamondgallery.com/handwriting/r/revenu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Picture 10" descr="A hand writing a line with blue text&#10;&#10;Description automatically generated">
            <a:extLst>
              <a:ext uri="{FF2B5EF4-FFF2-40B4-BE49-F238E27FC236}">
                <a16:creationId xmlns:a16="http://schemas.microsoft.com/office/drawing/2014/main" id="{C36EF258-8234-9181-CDB2-152602449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343" t="23728" r="-1343" b="58983"/>
          <a:stretch/>
        </p:blipFill>
        <p:spPr>
          <a:xfrm>
            <a:off x="1120775" y="5004743"/>
            <a:ext cx="10287000" cy="1295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21AE2D-8D39-FF6A-7965-60DB754CB5A9}"/>
              </a:ext>
            </a:extLst>
          </p:cNvPr>
          <p:cNvSpPr txBox="1"/>
          <p:nvPr/>
        </p:nvSpPr>
        <p:spPr>
          <a:xfrm>
            <a:off x="1549400" y="81788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thebluediamondgallery.com/handwriting/c/capital-expens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73A6BF-3CDF-3F7F-DFD5-86A6698070B3}"/>
              </a:ext>
            </a:extLst>
          </p:cNvPr>
          <p:cNvSpPr txBox="1"/>
          <p:nvPr/>
        </p:nvSpPr>
        <p:spPr>
          <a:xfrm>
            <a:off x="5568950" y="2706538"/>
            <a:ext cx="2247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32767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Learning Target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+mj-lt"/>
                <a:cs typeface="Calibri Light" panose="020F0302020204030204" pitchFamily="34" charset="0"/>
              </a:rPr>
              <a:t>I will be able to explain what a business is</a:t>
            </a:r>
          </a:p>
          <a:p>
            <a:r>
              <a:rPr lang="en-US" sz="2200" dirty="0">
                <a:latin typeface="+mj-lt"/>
                <a:cs typeface="Calibri Light" panose="020F0302020204030204" pitchFamily="34" charset="0"/>
              </a:rPr>
              <a:t>Understand Profit and why businesses are important</a:t>
            </a:r>
          </a:p>
          <a:p>
            <a:r>
              <a:rPr lang="en-US" sz="2200" dirty="0">
                <a:latin typeface="+mj-lt"/>
                <a:cs typeface="Calibri Light" panose="020F0302020204030204" pitchFamily="34" charset="0"/>
              </a:rPr>
              <a:t>Differentiate between the four different types of businesses.</a:t>
            </a:r>
            <a:endParaRPr lang="en-US" sz="22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719ED-E0D3-853F-06F6-F97A9B9BA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7103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/>
              <a:t>What is Revenue?</a:t>
            </a:r>
            <a:endParaRPr lang="en-US" sz="5400" b="1" dirty="0"/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solidFill>
                  <a:srgbClr val="FF0000"/>
                </a:solidFill>
              </a:rPr>
              <a:t>Revenue</a:t>
            </a:r>
            <a:r>
              <a:rPr lang="en-US" sz="3200" dirty="0"/>
              <a:t>: funds that flow into a business from its primary activity, such as the sale of products</a:t>
            </a:r>
          </a:p>
          <a:p>
            <a:pPr marL="0"/>
            <a:endParaRPr lang="en-US" sz="3200" dirty="0"/>
          </a:p>
          <a:p>
            <a:endParaRPr lang="en-US" sz="2200" dirty="0"/>
          </a:p>
          <a:p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6146" name="Picture 2" descr="How to Calculate Cost Revenue Ratio (CRR): Your Go-to Guide">
            <a:extLst>
              <a:ext uri="{FF2B5EF4-FFF2-40B4-BE49-F238E27FC236}">
                <a16:creationId xmlns:a16="http://schemas.microsoft.com/office/drawing/2014/main" id="{F4C84C47-4411-FA34-80C6-9966983A3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r="202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4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8" name="Rectangle 616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spcAft>
                <a:spcPts val="600"/>
              </a:spcAft>
            </a:pPr>
            <a:r>
              <a:rPr lang="en-US" sz="4600" dirty="0"/>
              <a:t>Businesses earn revenue from various sources</a:t>
            </a:r>
          </a:p>
        </p:txBody>
      </p:sp>
      <p:pic>
        <p:nvPicPr>
          <p:cNvPr id="6146" name="Picture 2" descr="How to Calculate Cost Revenue Ratio (CRR): Your Go-to Guide">
            <a:extLst>
              <a:ext uri="{FF2B5EF4-FFF2-40B4-BE49-F238E27FC236}">
                <a16:creationId xmlns:a16="http://schemas.microsoft.com/office/drawing/2014/main" id="{F4C84C47-4411-FA34-80C6-9966983A3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8" r="2931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0810" y="2506288"/>
            <a:ext cx="6891190" cy="448305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000" dirty="0"/>
              <a:t>What is the Primary Source of Revenue?</a:t>
            </a:r>
          </a:p>
          <a:p>
            <a:r>
              <a:rPr lang="en-US" sz="3000" dirty="0"/>
              <a:t>Total from the sales of goods or services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/>
              <a:t>Other Sources</a:t>
            </a:r>
          </a:p>
          <a:p>
            <a:r>
              <a:rPr lang="en-US" sz="3000" dirty="0"/>
              <a:t>Subscriptions based pricing</a:t>
            </a:r>
          </a:p>
          <a:p>
            <a:r>
              <a:rPr lang="en-US" sz="3000" dirty="0"/>
              <a:t>Licensing – sell their copyrighted materials</a:t>
            </a:r>
          </a:p>
          <a:p>
            <a:r>
              <a:rPr lang="en-US" sz="3000" dirty="0"/>
              <a:t>Advertising and Sponsorships </a:t>
            </a:r>
          </a:p>
          <a:p>
            <a:r>
              <a:rPr lang="en-US" sz="3000" dirty="0"/>
              <a:t>Interest on their investments</a:t>
            </a:r>
          </a:p>
          <a:p>
            <a:pPr marL="0"/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213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D63C5-A163-AB75-5E4C-82C0BD78BFBE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Sources of Expenses?</a:t>
            </a:r>
          </a:p>
        </p:txBody>
      </p:sp>
      <p:sp>
        <p:nvSpPr>
          <p:cNvPr id="717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6286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3200" u="sng" dirty="0">
                <a:solidFill>
                  <a:srgbClr val="FF0000"/>
                </a:solidFill>
              </a:rPr>
              <a:t>Expenses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/>
              <a:t>costs incurred by a business in the process of generating revenue</a:t>
            </a:r>
          </a:p>
          <a:p>
            <a:pPr marL="0" indent="0" fontAlgn="base">
              <a:buNone/>
            </a:pPr>
            <a:r>
              <a:rPr lang="en-US" sz="2200" dirty="0"/>
              <a:t>Some common Examples include:</a:t>
            </a:r>
          </a:p>
          <a:p>
            <a:pPr fontAlgn="base"/>
            <a:r>
              <a:rPr lang="en-US" sz="2200" dirty="0"/>
              <a:t>Cost to producing products or buying products to sell</a:t>
            </a:r>
          </a:p>
          <a:p>
            <a:pPr fontAlgn="base"/>
            <a:r>
              <a:rPr lang="en-US" sz="2200" dirty="0"/>
              <a:t>Labor costs</a:t>
            </a:r>
          </a:p>
          <a:p>
            <a:pPr fontAlgn="base"/>
            <a:r>
              <a:rPr lang="en-US" sz="2200" dirty="0"/>
              <a:t>Rent/Mortgage </a:t>
            </a:r>
          </a:p>
          <a:p>
            <a:pPr fontAlgn="base"/>
            <a:r>
              <a:rPr lang="en-US" sz="2200" dirty="0"/>
              <a:t>Utilities (lights, heat, water </a:t>
            </a:r>
            <a:r>
              <a:rPr lang="en-US" sz="2200" dirty="0" err="1"/>
              <a:t>etc</a:t>
            </a:r>
            <a:r>
              <a:rPr lang="en-US" sz="2200" dirty="0"/>
              <a:t>…)</a:t>
            </a:r>
          </a:p>
          <a:p>
            <a:pPr fontAlgn="base"/>
            <a:r>
              <a:rPr lang="en-US" sz="2200" dirty="0"/>
              <a:t>Advertising</a:t>
            </a:r>
          </a:p>
          <a:p>
            <a:pPr fontAlgn="base"/>
            <a:r>
              <a:rPr lang="en-US" sz="2200" dirty="0"/>
              <a:t>Insurance</a:t>
            </a:r>
          </a:p>
          <a:p>
            <a:pPr fontAlgn="base"/>
            <a:r>
              <a:rPr lang="en-US" sz="2200" dirty="0"/>
              <a:t>Taxes</a:t>
            </a:r>
          </a:p>
        </p:txBody>
      </p:sp>
      <p:pic>
        <p:nvPicPr>
          <p:cNvPr id="7170" name="Picture 2" descr="How To Stick To A Budget: 9 Ways To ...">
            <a:extLst>
              <a:ext uri="{FF2B5EF4-FFF2-40B4-BE49-F238E27FC236}">
                <a16:creationId xmlns:a16="http://schemas.microsoft.com/office/drawing/2014/main" id="{AF199967-2E63-9576-1A1B-0075149F3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27899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8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2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2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2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9C50CA85-28D2-2039-64A8-65C7E7C6234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93815621"/>
                  </p:ext>
                </p:extLst>
              </p:nvPr>
            </p:nvGraphicFramePr>
            <p:xfrm>
              <a:off x="838200" y="279400"/>
              <a:ext cx="10871200" cy="6362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9C50CA85-28D2-2039-64A8-65C7E7C623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79400"/>
                <a:ext cx="10871200" cy="6362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2575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6B62-E94A-4E96-B199-EA4A6F91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511643" cy="83275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How Do Businesses Use Their Profits?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5BB3-D312-46C6-B119-3871ABF6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0" y="895682"/>
            <a:ext cx="11087101" cy="5066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Various Ways:</a:t>
            </a:r>
          </a:p>
          <a:p>
            <a:r>
              <a:rPr lang="en-US" sz="3200" dirty="0">
                <a:latin typeface="+mj-lt"/>
              </a:rPr>
              <a:t>Investing in R&amp;D - research and development (New products)</a:t>
            </a:r>
          </a:p>
          <a:p>
            <a:r>
              <a:rPr lang="en-US" sz="3200" dirty="0">
                <a:latin typeface="+mj-lt"/>
              </a:rPr>
              <a:t>Rewarding owners and shareholders</a:t>
            </a:r>
          </a:p>
          <a:p>
            <a:r>
              <a:rPr lang="en-US" sz="3200" dirty="0">
                <a:latin typeface="+mj-lt"/>
              </a:rPr>
              <a:t>Expanding operations (global)</a:t>
            </a:r>
          </a:p>
          <a:p>
            <a:r>
              <a:rPr lang="en-US" sz="3200" dirty="0">
                <a:latin typeface="+mj-lt"/>
              </a:rPr>
              <a:t>Investing in marketing</a:t>
            </a:r>
          </a:p>
          <a:p>
            <a:r>
              <a:rPr lang="en-US" sz="3200" dirty="0">
                <a:latin typeface="+mj-lt"/>
              </a:rPr>
              <a:t>Repaying any debts</a:t>
            </a:r>
          </a:p>
          <a:p>
            <a:r>
              <a:rPr lang="en-US" sz="3200" dirty="0">
                <a:latin typeface="+mj-lt"/>
              </a:rPr>
              <a:t>Improving employee compensation</a:t>
            </a:r>
          </a:p>
          <a:p>
            <a:r>
              <a:rPr lang="en-US" sz="3200" dirty="0">
                <a:latin typeface="+mj-lt"/>
              </a:rPr>
              <a:t>Supporting social and environmental initiatives</a:t>
            </a:r>
          </a:p>
          <a:p>
            <a:r>
              <a:rPr lang="en-US" sz="3200" dirty="0"/>
              <a:t>Reinvesting in the business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BF4A1-5AC4-0CB4-F662-E3815F2DA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937" r="21103"/>
          <a:stretch/>
        </p:blipFill>
        <p:spPr>
          <a:xfrm>
            <a:off x="9086850" y="1943100"/>
            <a:ext cx="2729907" cy="46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/>
          </p:cNvSpPr>
          <p:nvPr/>
        </p:nvSpPr>
        <p:spPr>
          <a:xfrm>
            <a:off x="6349114" y="341596"/>
            <a:ext cx="5703588" cy="42974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014984">
              <a:spcAft>
                <a:spcPts val="600"/>
              </a:spcAft>
            </a:pPr>
            <a:r>
              <a:rPr lang="en-US" sz="3552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Loss: </a:t>
            </a:r>
            <a:r>
              <a:rPr lang="en-US" sz="3552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When a business </a:t>
            </a:r>
            <a:br>
              <a:rPr lang="en-US" sz="3552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3552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spends more than </a:t>
            </a:r>
          </a:p>
          <a:p>
            <a:pPr algn="ctr" defTabSz="1014984">
              <a:spcAft>
                <a:spcPts val="600"/>
              </a:spcAft>
            </a:pPr>
            <a:r>
              <a:rPr lang="en-US" sz="3552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they earn</a:t>
            </a:r>
          </a:p>
          <a:p>
            <a:pPr algn="ctr" defTabSz="1014984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(More Expenses than Revenue)</a:t>
            </a:r>
          </a:p>
        </p:txBody>
      </p:sp>
      <p:pic>
        <p:nvPicPr>
          <p:cNvPr id="9220" name="Picture 4" descr="Profit and Loss: Formulas, Definition, Tricks, and Examples">
            <a:extLst>
              <a:ext uri="{FF2B5EF4-FFF2-40B4-BE49-F238E27FC236}">
                <a16:creationId xmlns:a16="http://schemas.microsoft.com/office/drawing/2014/main" id="{824B0883-1A28-10FC-8718-710F20AE0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4"/>
          <a:stretch/>
        </p:blipFill>
        <p:spPr bwMode="auto">
          <a:xfrm>
            <a:off x="1329747" y="2654803"/>
            <a:ext cx="4360943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AEE97CF-87B1-D6E6-DC31-9F16A6374408}"/>
              </a:ext>
            </a:extLst>
          </p:cNvPr>
          <p:cNvSpPr txBox="1">
            <a:spLocks/>
          </p:cNvSpPr>
          <p:nvPr/>
        </p:nvSpPr>
        <p:spPr>
          <a:xfrm>
            <a:off x="946304" y="411579"/>
            <a:ext cx="4837286" cy="4297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984">
              <a:spcBef>
                <a:spcPts val="1110"/>
              </a:spcBef>
              <a:buNone/>
            </a:pPr>
            <a:r>
              <a:rPr lang="en-US" sz="3552" kern="1200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Profit</a:t>
            </a:r>
            <a:r>
              <a:rPr lang="en-US" sz="3552" kern="12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:  When a business earns more than they spend </a:t>
            </a:r>
          </a:p>
          <a:p>
            <a:pPr marL="0" indent="0" algn="ctr" defTabSz="1014984">
              <a:spcBef>
                <a:spcPts val="1110"/>
              </a:spcBef>
              <a:buNone/>
            </a:pPr>
            <a:r>
              <a:rPr lang="en-US" sz="2400" kern="12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(More Revenue than Expenses)</a:t>
            </a:r>
            <a:endParaRPr lang="en-US" sz="32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4" name="Picture 4" descr="Profit and Loss: Formulas, Definition, Tricks, and Examples">
            <a:extLst>
              <a:ext uri="{FF2B5EF4-FFF2-40B4-BE49-F238E27FC236}">
                <a16:creationId xmlns:a16="http://schemas.microsoft.com/office/drawing/2014/main" id="{B0F408AA-45EE-C7D0-A926-4CAF8F20C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4" t="21" r="-80" b="-21"/>
          <a:stretch/>
        </p:blipFill>
        <p:spPr bwMode="auto">
          <a:xfrm>
            <a:off x="7020437" y="2654802"/>
            <a:ext cx="4360943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71934B8-5F63-828E-6297-9091B8F8AFA3}"/>
              </a:ext>
            </a:extLst>
          </p:cNvPr>
          <p:cNvSpPr/>
          <p:nvPr/>
        </p:nvSpPr>
        <p:spPr>
          <a:xfrm>
            <a:off x="4953000" y="3810000"/>
            <a:ext cx="1393802" cy="10922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am smiling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71583ED-86D9-A30F-C202-0A7D89833021}"/>
              </a:ext>
            </a:extLst>
          </p:cNvPr>
          <p:cNvSpPr/>
          <p:nvPr/>
        </p:nvSpPr>
        <p:spPr>
          <a:xfrm>
            <a:off x="7018124" y="3754599"/>
            <a:ext cx="1617875" cy="10922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am frowning</a:t>
            </a:r>
          </a:p>
        </p:txBody>
      </p:sp>
    </p:spTree>
    <p:extLst>
      <p:ext uri="{BB962C8B-B14F-4D97-AF65-F5344CB8AC3E}">
        <p14:creationId xmlns:p14="http://schemas.microsoft.com/office/powerpoint/2010/main" val="121626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E1DE-EADD-8585-F746-DDD07365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Assignment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C48F3-8DDB-8377-C404-38256518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1.  Complete the Quick Write Activity in your packet.</a:t>
            </a:r>
          </a:p>
          <a:p>
            <a:r>
              <a:rPr lang="en-US" sz="2800" dirty="0"/>
              <a:t>2. Complete the Google Classroom Assignment Posted on Google Classroom: </a:t>
            </a:r>
            <a:r>
              <a:rPr lang="en-US" sz="3200" b="1" i="0" dirty="0">
                <a:effectLst/>
                <a:highlight>
                  <a:srgbClr val="FFFFFF"/>
                </a:highlight>
                <a:latin typeface="var(--ds-font-family-heading,Proxima Nova,&quot;Helvetica Neue&quot;,Helvetica,Arial,sans-serif)"/>
              </a:rPr>
              <a:t>Profit and Loss Digital Math Activity</a:t>
            </a:r>
          </a:p>
        </p:txBody>
      </p:sp>
      <p:pic>
        <p:nvPicPr>
          <p:cNvPr id="4" name="Picture 2" descr="My (Our) Assignment – Keep swimmin'">
            <a:extLst>
              <a:ext uri="{FF2B5EF4-FFF2-40B4-BE49-F238E27FC236}">
                <a16:creationId xmlns:a16="http://schemas.microsoft.com/office/drawing/2014/main" id="{CC4EAEDA-31E0-A76E-A095-DE1EAC75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0"/>
            <a:ext cx="691197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Power of Quick Writes - Keys to ...">
            <a:extLst>
              <a:ext uri="{FF2B5EF4-FFF2-40B4-BE49-F238E27FC236}">
                <a16:creationId xmlns:a16="http://schemas.microsoft.com/office/drawing/2014/main" id="{0D6582BF-970E-6AF1-F79A-F6DA1934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0" y="4736894"/>
            <a:ext cx="2222500" cy="1539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oogle Classroom Assignment Submission ...">
            <a:extLst>
              <a:ext uri="{FF2B5EF4-FFF2-40B4-BE49-F238E27FC236}">
                <a16:creationId xmlns:a16="http://schemas.microsoft.com/office/drawing/2014/main" id="{8762B8C5-0647-AD08-9219-849CC140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4736894"/>
            <a:ext cx="2914650" cy="1562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6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D5E78-BC95-B346-B15F-14175B2F664E}"/>
              </a:ext>
            </a:extLst>
          </p:cNvPr>
          <p:cNvSpPr txBox="1"/>
          <p:nvPr/>
        </p:nvSpPr>
        <p:spPr>
          <a:xfrm>
            <a:off x="307521" y="250372"/>
            <a:ext cx="11576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Earning a profit is not necessary for an organization to be considered a business. Just the pursuit of profit makes an organization a business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D705A-E535-22F6-628E-174836EB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8293" y="1794835"/>
            <a:ext cx="4285364" cy="48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14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D5E78-BC95-B346-B15F-14175B2F664E}"/>
              </a:ext>
            </a:extLst>
          </p:cNvPr>
          <p:cNvSpPr txBox="1"/>
          <p:nvPr/>
        </p:nvSpPr>
        <p:spPr>
          <a:xfrm>
            <a:off x="152400" y="192379"/>
            <a:ext cx="1188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In addition, an organization does not need to have a physical store, or even a website, to be considered a business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E361A-4836-05F0-1FBA-908AEEA00F72}"/>
              </a:ext>
            </a:extLst>
          </p:cNvPr>
          <p:cNvSpPr txBox="1"/>
          <p:nvPr/>
        </p:nvSpPr>
        <p:spPr>
          <a:xfrm>
            <a:off x="152400" y="4872297"/>
            <a:ext cx="54631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A person selling water outside on a hot day is doing business, as they are offering a product in exchange for a profit</a:t>
            </a:r>
            <a:endParaRPr lang="en-US" sz="30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15C11-FF16-C3EE-FB98-5260EA12AA39}"/>
              </a:ext>
            </a:extLst>
          </p:cNvPr>
          <p:cNvSpPr txBox="1"/>
          <p:nvPr/>
        </p:nvSpPr>
        <p:spPr>
          <a:xfrm>
            <a:off x="6317796" y="4924467"/>
            <a:ext cx="54442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 self-employed worker who offers their video editing skills on a freelance basis could be a business within themselves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773DD-6F03-6014-9241-1E7CB189D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1065" y="1456999"/>
            <a:ext cx="4875619" cy="3254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7EF10-DE45-EBA4-AB36-ADE3FE9BE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4794" y="1642684"/>
            <a:ext cx="4906141" cy="30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7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1137033" y="670559"/>
            <a:ext cx="4683321" cy="21488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/>
              <a:t>What are the Benefits of Business in Society?</a:t>
            </a:r>
            <a:endParaRPr lang="en-US" b="1"/>
          </a:p>
        </p:txBody>
      </p:sp>
      <p:pic>
        <p:nvPicPr>
          <p:cNvPr id="2050" name="Picture 2" descr="What does the thumbs up emoji mean? Is it sarcastic? - Quora">
            <a:extLst>
              <a:ext uri="{FF2B5EF4-FFF2-40B4-BE49-F238E27FC236}">
                <a16:creationId xmlns:a16="http://schemas.microsoft.com/office/drawing/2014/main" id="{AB652D21-4C55-A74E-6825-855B172F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0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7003" y="670558"/>
            <a:ext cx="5400499" cy="61874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100" b="1" dirty="0"/>
              <a:t>Businesses Create:</a:t>
            </a:r>
          </a:p>
          <a:p>
            <a:r>
              <a:rPr lang="en-US" sz="3100" b="1" dirty="0">
                <a:solidFill>
                  <a:srgbClr val="FF0000"/>
                </a:solidFill>
              </a:rPr>
              <a:t>Job creation</a:t>
            </a:r>
          </a:p>
          <a:p>
            <a:r>
              <a:rPr lang="en-US" sz="3100" b="1" dirty="0">
                <a:solidFill>
                  <a:srgbClr val="FF0000"/>
                </a:solidFill>
              </a:rPr>
              <a:t>Drive innovation and new technological advancement </a:t>
            </a:r>
            <a:r>
              <a:rPr lang="en-US" sz="3100" b="1" dirty="0"/>
              <a:t>- </a:t>
            </a:r>
            <a:r>
              <a:rPr lang="en-US" sz="3100" dirty="0"/>
              <a:t>improves the quality of life and enhance productivity</a:t>
            </a:r>
          </a:p>
          <a:p>
            <a:r>
              <a:rPr lang="en-US" sz="3100" b="1" dirty="0">
                <a:solidFill>
                  <a:srgbClr val="FF0000"/>
                </a:solidFill>
              </a:rPr>
              <a:t>Create wealth for their owners, shareholders, and employees </a:t>
            </a:r>
            <a:r>
              <a:rPr lang="en-US" dirty="0"/>
              <a:t>(moves the economy)</a:t>
            </a:r>
          </a:p>
          <a:p>
            <a:r>
              <a:rPr lang="en-US" sz="3100" b="1" dirty="0">
                <a:solidFill>
                  <a:srgbClr val="FF0000"/>
                </a:solidFill>
              </a:rPr>
              <a:t>Offer a wide range of products</a:t>
            </a:r>
            <a:r>
              <a:rPr lang="en-US" sz="3100" dirty="0"/>
              <a:t> </a:t>
            </a:r>
            <a:r>
              <a:rPr lang="en-US" sz="3100" b="1" dirty="0">
                <a:solidFill>
                  <a:srgbClr val="FF0000"/>
                </a:solidFill>
              </a:rPr>
              <a:t>for lower prices </a:t>
            </a:r>
          </a:p>
          <a:p>
            <a:r>
              <a:rPr lang="en-US" sz="3100" b="1" dirty="0">
                <a:solidFill>
                  <a:srgbClr val="FF0000"/>
                </a:solidFill>
              </a:rPr>
              <a:t>Support various social and environmental causes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9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comes to mind when you hear “Types of Business”?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3A811-3BFF-B897-750E-5616C5965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8594" y="640080"/>
            <a:ext cx="6066019" cy="5550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9901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F177D4-6753-797A-D4F1-6CC8FBD742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100" dirty="0"/>
              <a:t>What are the Drawbacks of Business in Society?</a:t>
            </a:r>
            <a:endParaRPr lang="en-US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743700" cy="5122237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/>
            <a:r>
              <a:rPr lang="en-US" sz="3400" dirty="0"/>
              <a:t>Some businesses can have:</a:t>
            </a:r>
          </a:p>
          <a:p>
            <a:pPr lvl="1"/>
            <a:r>
              <a:rPr lang="en-US" sz="3700" dirty="0"/>
              <a:t>a </a:t>
            </a:r>
            <a:r>
              <a:rPr lang="en-US" sz="3700" b="1" dirty="0">
                <a:solidFill>
                  <a:srgbClr val="FF0000"/>
                </a:solidFill>
              </a:rPr>
              <a:t>negative environmental impacts</a:t>
            </a:r>
            <a:r>
              <a:rPr lang="en-US" sz="3700" dirty="0"/>
              <a:t>, such as pollution and greenhouse gas emissions</a:t>
            </a:r>
          </a:p>
          <a:p>
            <a:pPr lvl="1"/>
            <a:r>
              <a:rPr lang="en-US" sz="3700" b="1" dirty="0">
                <a:solidFill>
                  <a:srgbClr val="FF0000"/>
                </a:solidFill>
              </a:rPr>
              <a:t>Poor working conditions, inadequate wages</a:t>
            </a:r>
            <a:r>
              <a:rPr lang="en-US" sz="3700" dirty="0"/>
              <a:t>, or </a:t>
            </a:r>
            <a:r>
              <a:rPr lang="en-US" sz="3700" b="1" dirty="0">
                <a:solidFill>
                  <a:srgbClr val="FF0000"/>
                </a:solidFill>
              </a:rPr>
              <a:t>unethical labor practices</a:t>
            </a:r>
          </a:p>
          <a:p>
            <a:pPr lvl="1"/>
            <a:r>
              <a:rPr lang="en-US" sz="3700" b="1" dirty="0">
                <a:solidFill>
                  <a:srgbClr val="FF0000"/>
                </a:solidFill>
              </a:rPr>
              <a:t>Sale of products that are hazardous</a:t>
            </a:r>
          </a:p>
          <a:p>
            <a:pPr lvl="1"/>
            <a:r>
              <a:rPr lang="en-US" sz="3700" dirty="0"/>
              <a:t>Engage in </a:t>
            </a:r>
            <a:r>
              <a:rPr lang="en-US" sz="3700" b="1" dirty="0">
                <a:solidFill>
                  <a:srgbClr val="FF0000"/>
                </a:solidFill>
              </a:rPr>
              <a:t>unethical behavior</a:t>
            </a:r>
            <a:r>
              <a:rPr lang="en-US" sz="3700" dirty="0"/>
              <a:t>, such as tax evasion and corporate scandals</a:t>
            </a:r>
          </a:p>
          <a:p>
            <a:pPr lvl="1"/>
            <a:r>
              <a:rPr lang="en-US" sz="3700" b="1" dirty="0">
                <a:solidFill>
                  <a:srgbClr val="FF0000"/>
                </a:solidFill>
              </a:rPr>
              <a:t>Large businesses can have significant market power</a:t>
            </a:r>
            <a:r>
              <a:rPr lang="en-US" sz="3700" dirty="0"/>
              <a:t>, leading to a monopoly that hinders fair competition and limits consumer choices</a:t>
            </a:r>
          </a:p>
        </p:txBody>
      </p:sp>
      <p:pic>
        <p:nvPicPr>
          <p:cNvPr id="1030" name="Picture 6" descr="Dislikes on YouTube ...">
            <a:extLst>
              <a:ext uri="{FF2B5EF4-FFF2-40B4-BE49-F238E27FC236}">
                <a16:creationId xmlns:a16="http://schemas.microsoft.com/office/drawing/2014/main" id="{0B7F95E3-B0B3-0927-614A-F0B61F75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25529" b="-1"/>
          <a:stretch/>
        </p:blipFill>
        <p:spPr bwMode="auto">
          <a:xfrm>
            <a:off x="7483658" y="1490907"/>
            <a:ext cx="3864975" cy="3864975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D6A5-AE51-7E79-599C-2B50CA53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Write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FF0F2-7089-F898-4AC0-95CB4F37F1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cnn_sans_display"/>
              </a:rPr>
              <a:t>Read the article exert below and answer the question in your packet:  </a:t>
            </a:r>
          </a:p>
          <a:p>
            <a:pPr marL="0" indent="0">
              <a:buNone/>
            </a:pPr>
            <a:endParaRPr lang="en-US" b="0" i="0" dirty="0">
              <a:solidFill>
                <a:srgbClr val="0C0C0C"/>
              </a:solidFill>
              <a:effectLst/>
              <a:highlight>
                <a:srgbClr val="FFFFFF"/>
              </a:highlight>
              <a:latin typeface="cnn_sans_display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cnn_sans_display"/>
              </a:rPr>
              <a:t>Texas Attorney General sued General Motors Tuesday, alleging the carmaker illegally collected and sold drivers’ data to insurance companies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cnn_sans_display"/>
              </a:rPr>
              <a:t>In car models from 2015 and later, the Detroit-based car manufacturer allegedly used technology to “collect, record, analyze, and transmit highly detailed driving data about each time a driver used their vehicle,”</a:t>
            </a:r>
            <a:endParaRPr lang="en-US" dirty="0"/>
          </a:p>
        </p:txBody>
      </p:sp>
      <p:pic>
        <p:nvPicPr>
          <p:cNvPr id="5" name="Picture 4" descr="The Power of Quick Writes - Keys to ...">
            <a:extLst>
              <a:ext uri="{FF2B5EF4-FFF2-40B4-BE49-F238E27FC236}">
                <a16:creationId xmlns:a16="http://schemas.microsoft.com/office/drawing/2014/main" id="{17C171E3-B311-B56D-7359-51D152C1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4" y="1027906"/>
            <a:ext cx="3858771" cy="26725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067EBE-53B9-ACE7-AB9C-E1EFE41589E0}"/>
              </a:ext>
            </a:extLst>
          </p:cNvPr>
          <p:cNvSpPr/>
          <p:nvPr/>
        </p:nvSpPr>
        <p:spPr>
          <a:xfrm>
            <a:off x="520700" y="2755900"/>
            <a:ext cx="5867400" cy="37369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13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D5E78-BC95-B346-B15F-14175B2F664E}"/>
              </a:ext>
            </a:extLst>
          </p:cNvPr>
          <p:cNvSpPr txBox="1"/>
          <p:nvPr/>
        </p:nvSpPr>
        <p:spPr>
          <a:xfrm>
            <a:off x="302970" y="194872"/>
            <a:ext cx="1158605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Types/Categories of Businesses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There are many types of businesses, and it is common for businesses to operate in multiple areas simultaneously.  But there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are four main categories of 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 PROFIT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businesses.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8465D-BC54-66BD-B173-8557D6581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5851" y="4218609"/>
            <a:ext cx="3729405" cy="2639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D47B9-84B7-9216-75C9-8A681A36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2122" b="5377"/>
          <a:stretch/>
        </p:blipFill>
        <p:spPr>
          <a:xfrm>
            <a:off x="8314660" y="4218609"/>
            <a:ext cx="3391489" cy="24588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B67179D-FAD8-8D5A-5EF1-C1A36D716735}"/>
              </a:ext>
            </a:extLst>
          </p:cNvPr>
          <p:cNvSpPr/>
          <p:nvPr/>
        </p:nvSpPr>
        <p:spPr>
          <a:xfrm>
            <a:off x="4973388" y="4510947"/>
            <a:ext cx="1874165" cy="1874165"/>
          </a:xfrm>
          <a:prstGeom prst="ellipse">
            <a:avLst/>
          </a:prstGeom>
          <a:blipFill rotWithShape="1"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7192130"/>
              <a:satOff val="-33471"/>
              <a:lumOff val="-146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70BA8A0-F241-EE4C-305C-60316DC94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4886525"/>
              </p:ext>
            </p:extLst>
          </p:nvPr>
        </p:nvGraphicFramePr>
        <p:xfrm>
          <a:off x="549965" y="719666"/>
          <a:ext cx="11092069" cy="5833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302285-E96A-905C-05F2-45633A305DC9}"/>
              </a:ext>
            </a:extLst>
          </p:cNvPr>
          <p:cNvSpPr txBox="1"/>
          <p:nvPr/>
        </p:nvSpPr>
        <p:spPr>
          <a:xfrm>
            <a:off x="2524539" y="967409"/>
            <a:ext cx="91174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Four Main 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pes of Businesses Include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10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3 Best Sam's Club Tips Every Shopper ...">
            <a:extLst>
              <a:ext uri="{FF2B5EF4-FFF2-40B4-BE49-F238E27FC236}">
                <a16:creationId xmlns:a16="http://schemas.microsoft.com/office/drawing/2014/main" id="{8329E165-DE69-110B-F0E0-CDF3E9AD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10812"/>
          <a:stretch/>
        </p:blipFill>
        <p:spPr bwMode="auto">
          <a:xfrm>
            <a:off x="884698" y="877413"/>
            <a:ext cx="6406903" cy="50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D8CC61-1C62-67A6-FE80-A848AAE15A21}"/>
              </a:ext>
            </a:extLst>
          </p:cNvPr>
          <p:cNvSpPr txBox="1"/>
          <p:nvPr/>
        </p:nvSpPr>
        <p:spPr>
          <a:xfrm>
            <a:off x="7732484" y="15809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Example: Sam</a:t>
            </a:r>
            <a:r>
              <a:rPr lang="en-US" sz="2000" dirty="0"/>
              <a:t>’s Club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manufactures its own line of products </a:t>
            </a:r>
            <a:r>
              <a:rPr lang="en-US" sz="2000" b="1" dirty="0"/>
              <a:t>branded Member’s mark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They sell </a:t>
            </a:r>
            <a:r>
              <a:rPr lang="en-US" sz="2000" b="1" dirty="0"/>
              <a:t>their products and products from other manufactures/wholesalers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Offers a variety of services including health care ser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vices, travel, auto maintenance etc.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52361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able Talk">
            <a:extLst>
              <a:ext uri="{FF2B5EF4-FFF2-40B4-BE49-F238E27FC236}">
                <a16:creationId xmlns:a16="http://schemas.microsoft.com/office/drawing/2014/main" id="{42E27977-79A8-C746-1B18-5E64CFF4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30" y="581510"/>
            <a:ext cx="6046270" cy="3401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eamwork Stock Illustrations – 811,743 ...">
            <a:extLst>
              <a:ext uri="{FF2B5EF4-FFF2-40B4-BE49-F238E27FC236}">
                <a16:creationId xmlns:a16="http://schemas.microsoft.com/office/drawing/2014/main" id="{F1516718-0503-7A02-A096-5B3AC83A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91" y="3602510"/>
            <a:ext cx="2591057" cy="2591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FF286-7C09-7F77-FFF0-C4BEF9135EC7}"/>
              </a:ext>
            </a:extLst>
          </p:cNvPr>
          <p:cNvSpPr txBox="1"/>
          <p:nvPr/>
        </p:nvSpPr>
        <p:spPr>
          <a:xfrm>
            <a:off x="596900" y="923836"/>
            <a:ext cx="4368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2800" dirty="0"/>
              <a:t>Directions: </a:t>
            </a:r>
          </a:p>
          <a:p>
            <a:pPr marL="0" indent="0" fontAlgn="base">
              <a:buNone/>
            </a:pPr>
            <a:r>
              <a:rPr lang="en-US" sz="2800" dirty="0"/>
              <a:t>From the List of well-known companies provided by your instructor, determine whether each is predominately a manufacturing, merchandising, service, or hybrid business. If it is hybrid, state which two or three types it is.</a:t>
            </a:r>
          </a:p>
        </p:txBody>
      </p:sp>
    </p:spTree>
    <p:extLst>
      <p:ext uri="{BB962C8B-B14F-4D97-AF65-F5344CB8AC3E}">
        <p14:creationId xmlns:p14="http://schemas.microsoft.com/office/powerpoint/2010/main" val="300817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88"/>
            <a:ext cx="10515600" cy="7199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Table Talk Group Activity: Types of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70" y="1055403"/>
            <a:ext cx="12026630" cy="151861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3200" u="sng" dirty="0">
                <a:solidFill>
                  <a:srgbClr val="111111"/>
                </a:solidFill>
                <a:latin typeface="+mj-lt"/>
              </a:rPr>
              <a:t>Directions</a:t>
            </a:r>
            <a:r>
              <a:rPr lang="en-US" sz="3200" dirty="0">
                <a:solidFill>
                  <a:srgbClr val="111111"/>
                </a:solidFill>
                <a:latin typeface="+mj-lt"/>
              </a:rPr>
              <a:t>: Given the list of well-known companies, determine whether each is predominately a manufacturing, merchandising, service, or hybrid business. If it is hybrid, state which two or three types it is.</a:t>
            </a:r>
            <a:endParaRPr lang="en-US" sz="3200" b="0" i="0" u="none" strike="noStrike" dirty="0">
              <a:solidFill>
                <a:srgbClr val="111111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322B1-67F9-CD28-1A1B-464571FD33BA}"/>
              </a:ext>
            </a:extLst>
          </p:cNvPr>
          <p:cNvSpPr txBox="1"/>
          <p:nvPr/>
        </p:nvSpPr>
        <p:spPr>
          <a:xfrm>
            <a:off x="838200" y="2569940"/>
            <a:ext cx="30220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Apple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Boeing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Coca-Cola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CVS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Delta Airlines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Disney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FedEx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924C3-FCE5-0EDF-FF5E-39C4B7BBDC6D}"/>
              </a:ext>
            </a:extLst>
          </p:cNvPr>
          <p:cNvSpPr txBox="1"/>
          <p:nvPr/>
        </p:nvSpPr>
        <p:spPr>
          <a:xfrm>
            <a:off x="6689470" y="2759241"/>
            <a:ext cx="40113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Amazon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Google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H&amp;R Block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Johnson &amp; Johnson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McDonald’s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Netflix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Wal-Mart</a:t>
            </a:r>
          </a:p>
        </p:txBody>
      </p:sp>
      <p:pic>
        <p:nvPicPr>
          <p:cNvPr id="4" name="Picture 4" descr="Teamwork Stock Illustrations – 811,743 ...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DBD81101-3D9D-71D9-1A0A-EBF213B7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373" y="2607451"/>
            <a:ext cx="1643097" cy="16430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5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DCB5-6E20-FBB5-ABCA-81015BE0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Crossword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777BA-8099-F95D-BB16-9EAC598A08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Complete the Crossword </a:t>
            </a:r>
            <a:br>
              <a:rPr lang="en-US" dirty="0"/>
            </a:br>
            <a:r>
              <a:rPr lang="en-US" dirty="0"/>
              <a:t>Puzzle in your Activity </a:t>
            </a:r>
            <a:br>
              <a:rPr lang="en-US" dirty="0"/>
            </a:br>
            <a:r>
              <a:rPr lang="en-US" dirty="0"/>
              <a:t>Packet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E6336-DD17-860A-D342-03B481D1D3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My (Our) Assignment – Keep swimmin'">
            <a:extLst>
              <a:ext uri="{FF2B5EF4-FFF2-40B4-BE49-F238E27FC236}">
                <a16:creationId xmlns:a16="http://schemas.microsoft.com/office/drawing/2014/main" id="{1FAA8DD6-400C-3300-43AA-7198BFE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52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ow the American Red Cross makes and spends its billions">
            <a:extLst>
              <a:ext uri="{FF2B5EF4-FFF2-40B4-BE49-F238E27FC236}">
                <a16:creationId xmlns:a16="http://schemas.microsoft.com/office/drawing/2014/main" id="{9D84C55B-3D96-B8DE-B440-43C0AEE9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r="4683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96208-76A2-FBD8-55FD-EE277C14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21" y="4113909"/>
            <a:ext cx="4800603" cy="18999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non-profit</a:t>
            </a:r>
            <a:r>
              <a:rPr lang="en-US" sz="3200" dirty="0">
                <a:latin typeface="+mn-lt"/>
                <a:ea typeface="+mn-ea"/>
                <a:cs typeface="+mn-cs"/>
              </a:rPr>
              <a:t> - is a group organized for purposes other than generating profit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CA50E-5E8B-D740-0B27-F861FD5B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521" y="371147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Not all businesses are created to earn a profit but to make a difference.  </a:t>
            </a:r>
          </a:p>
          <a:p>
            <a:pPr marL="0" indent="0">
              <a:buNone/>
            </a:pPr>
            <a:r>
              <a:rPr lang="en-US" sz="3200" dirty="0"/>
              <a:t>What are these types of Businesses known as? </a:t>
            </a:r>
          </a:p>
        </p:txBody>
      </p:sp>
    </p:spTree>
    <p:extLst>
      <p:ext uri="{BB962C8B-B14F-4D97-AF65-F5344CB8AC3E}">
        <p14:creationId xmlns:p14="http://schemas.microsoft.com/office/powerpoint/2010/main" val="6673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D5E78-BC95-B346-B15F-14175B2F664E}"/>
              </a:ext>
            </a:extLst>
          </p:cNvPr>
          <p:cNvSpPr txBox="1"/>
          <p:nvPr/>
        </p:nvSpPr>
        <p:spPr>
          <a:xfrm>
            <a:off x="283028" y="198212"/>
            <a:ext cx="11625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highlight>
                <a:srgbClr val="FFFF00"/>
              </a:highlight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200" dirty="0">
                <a:latin typeface="+mj-lt"/>
                <a:cs typeface="Calibri Light" panose="020F0302020204030204" pitchFamily="34" charset="0"/>
              </a:rPr>
              <a:t>Organizations that operate for </a:t>
            </a:r>
            <a:r>
              <a:rPr lang="en-US" sz="3200" b="1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NON-Profit</a:t>
            </a:r>
            <a:r>
              <a:rPr lang="en-US" sz="3200" dirty="0">
                <a:latin typeface="+mj-lt"/>
                <a:cs typeface="Calibri Light" panose="020F0302020204030204" pitchFamily="34" charset="0"/>
              </a:rPr>
              <a:t> fall into one of those two categories</a:t>
            </a:r>
            <a:endParaRPr lang="en-US" sz="3000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140819-34AF-9650-A5D5-6632D5DEE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7885"/>
          <a:stretch/>
        </p:blipFill>
        <p:spPr>
          <a:xfrm>
            <a:off x="7101637" y="3053872"/>
            <a:ext cx="3188138" cy="3171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86BE2-1FA9-1AF2-465C-54C090221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4971" t="21904" r="24971" b="39048"/>
          <a:stretch/>
        </p:blipFill>
        <p:spPr>
          <a:xfrm>
            <a:off x="1712671" y="3331330"/>
            <a:ext cx="3648286" cy="3073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68E018-4AAF-01F8-8A7A-8D571699D402}"/>
              </a:ext>
            </a:extLst>
          </p:cNvPr>
          <p:cNvSpPr txBox="1"/>
          <p:nvPr/>
        </p:nvSpPr>
        <p:spPr>
          <a:xfrm>
            <a:off x="1519148" y="6225559"/>
            <a:ext cx="43330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+mj-lt"/>
              </a:rPr>
              <a:t>Government Organizations </a:t>
            </a:r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E484A-3DDC-BD96-E918-BC3DCBC10B04}"/>
              </a:ext>
            </a:extLst>
          </p:cNvPr>
          <p:cNvSpPr txBox="1"/>
          <p:nvPr/>
        </p:nvSpPr>
        <p:spPr>
          <a:xfrm>
            <a:off x="7101637" y="6225559"/>
            <a:ext cx="39542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+mj-lt"/>
              </a:rPr>
              <a:t>Nonprofit Organizations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1160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CB1D-5F91-0554-F25E-B5C0B30B3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3258867"/>
            <a:ext cx="11296650" cy="5809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+mj-lt"/>
                <a:cs typeface="Calibri Light" panose="020F0302020204030204" pitchFamily="34" charset="0"/>
              </a:rPr>
              <a:t>All of these organizations are examples of businesses!</a:t>
            </a:r>
            <a:endParaRPr lang="en-US" sz="3600" b="1" dirty="0">
              <a:latin typeface="+mj-lt"/>
            </a:endParaRPr>
          </a:p>
          <a:p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5FFDE-AD0A-654A-198B-825CEC7AE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27" t="9351" r="9001" b="17391"/>
          <a:stretch/>
        </p:blipFill>
        <p:spPr>
          <a:xfrm>
            <a:off x="7526180" y="538047"/>
            <a:ext cx="3427939" cy="269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9E85A-6DC2-4C9B-8BDF-CC5A6D94B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735" t="22532" r="7747" b="28488"/>
          <a:stretch/>
        </p:blipFill>
        <p:spPr>
          <a:xfrm>
            <a:off x="942903" y="661423"/>
            <a:ext cx="3722916" cy="2301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0DF29-95E7-BEAB-18FD-E7ECA05FC2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016" b="17778"/>
          <a:stretch/>
        </p:blipFill>
        <p:spPr>
          <a:xfrm>
            <a:off x="981495" y="3929184"/>
            <a:ext cx="3543110" cy="2452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22443C-6044-0D0B-6B62-BDFD97F81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183823" y="4168740"/>
            <a:ext cx="3543110" cy="2104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CB156C-05DE-54D4-9AAE-627F9D38B4EC}"/>
              </a:ext>
            </a:extLst>
          </p:cNvPr>
          <p:cNvSpPr txBox="1"/>
          <p:nvPr/>
        </p:nvSpPr>
        <p:spPr>
          <a:xfrm>
            <a:off x="307871" y="79415"/>
            <a:ext cx="4992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  <a:cs typeface="Calibri Light" panose="020F0302020204030204" pitchFamily="34" charset="0"/>
              </a:rPr>
              <a:t>A local grocery store?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816A0D-854E-15C5-BF63-4F0B4ED8F7FA}"/>
              </a:ext>
            </a:extLst>
          </p:cNvPr>
          <p:cNvSpPr txBox="1"/>
          <p:nvPr/>
        </p:nvSpPr>
        <p:spPr>
          <a:xfrm>
            <a:off x="6891151" y="73176"/>
            <a:ext cx="44993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  <a:cs typeface="Calibri Light" panose="020F0302020204030204" pitchFamily="34" charset="0"/>
              </a:rPr>
              <a:t>Your favorite pizzeria?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90311A-8B25-58C1-C708-A7327852B6A8}"/>
              </a:ext>
            </a:extLst>
          </p:cNvPr>
          <p:cNvSpPr txBox="1"/>
          <p:nvPr/>
        </p:nvSpPr>
        <p:spPr>
          <a:xfrm>
            <a:off x="102624" y="6304002"/>
            <a:ext cx="53008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  <a:cs typeface="Calibri Light" panose="020F0302020204030204" pitchFamily="34" charset="0"/>
              </a:rPr>
              <a:t>A national clothing store?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3CD741-1463-3AEE-CFD1-C82EA1652756}"/>
              </a:ext>
            </a:extLst>
          </p:cNvPr>
          <p:cNvSpPr txBox="1"/>
          <p:nvPr/>
        </p:nvSpPr>
        <p:spPr>
          <a:xfrm>
            <a:off x="5585310" y="6262098"/>
            <a:ext cx="674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  <a:cs typeface="Calibri Light" panose="020F0302020204030204" pitchFamily="34" charset="0"/>
              </a:rPr>
              <a:t>A large technology company, like Apple?</a:t>
            </a:r>
          </a:p>
        </p:txBody>
      </p:sp>
    </p:spTree>
    <p:extLst>
      <p:ext uri="{BB962C8B-B14F-4D97-AF65-F5344CB8AC3E}">
        <p14:creationId xmlns:p14="http://schemas.microsoft.com/office/powerpoint/2010/main" val="378154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9" name="Rectangle 1026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Government Agencies | Kosnett Law Firm">
            <a:extLst>
              <a:ext uri="{FF2B5EF4-FFF2-40B4-BE49-F238E27FC236}">
                <a16:creationId xmlns:a16="http://schemas.microsoft.com/office/drawing/2014/main" id="{F1B400AE-0028-9EB5-8929-A9F1A13A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r="8225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0" name="Rectangle 1026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D5E78-BC95-B346-B15F-14175B2F664E}"/>
              </a:ext>
            </a:extLst>
          </p:cNvPr>
          <p:cNvSpPr txBox="1"/>
          <p:nvPr/>
        </p:nvSpPr>
        <p:spPr>
          <a:xfrm>
            <a:off x="392528" y="949961"/>
            <a:ext cx="5257800" cy="5614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Government Organizations </a:t>
            </a:r>
            <a:r>
              <a:rPr lang="en-US" sz="3200" dirty="0"/>
              <a:t>- Local, state, and federal government organizations exist to provide public services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Examples: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enforce laws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manage public resources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primary goal is to serve the interests of citizens rather than generating profits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08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D5E78-BC95-B346-B15F-14175B2F664E}"/>
              </a:ext>
            </a:extLst>
          </p:cNvPr>
          <p:cNvSpPr txBox="1"/>
          <p:nvPr/>
        </p:nvSpPr>
        <p:spPr>
          <a:xfrm>
            <a:off x="152400" y="197346"/>
            <a:ext cx="11887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 Light" panose="020F0302020204030204" pitchFamily="34" charset="0"/>
              </a:rPr>
              <a:t>Nonprofit Organizations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Nonprofit organizations </a:t>
            </a:r>
            <a:r>
              <a:rPr lang="en-US" sz="3200" dirty="0">
                <a:latin typeface="+mj-lt"/>
                <a:cs typeface="Calibri Light" panose="020F0302020204030204" pitchFamily="34" charset="0"/>
              </a:rPr>
              <a:t>- operate for charitable or social purposes </a:t>
            </a:r>
          </a:p>
          <a:p>
            <a:pPr algn="ctr"/>
            <a:endParaRPr lang="en-US" sz="3200" dirty="0"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200" dirty="0">
                <a:latin typeface="+mj-lt"/>
                <a:cs typeface="Calibri Light" panose="020F0302020204030204" pitchFamily="34" charset="0"/>
              </a:rPr>
              <a:t>Examples:  provide services such as healthcare, education, and community development. </a:t>
            </a:r>
          </a:p>
          <a:p>
            <a:pPr algn="ctr"/>
            <a:endParaRPr lang="en-US" sz="3200" dirty="0">
              <a:latin typeface="+mj-lt"/>
              <a:cs typeface="Calibri Light" panose="020F0302020204030204" pitchFamily="34" charset="0"/>
            </a:endParaRPr>
          </a:p>
          <a:p>
            <a:r>
              <a:rPr lang="en-US" sz="3200" dirty="0">
                <a:latin typeface="+mj-lt"/>
                <a:cs typeface="Calibri Light" panose="020F0302020204030204" pitchFamily="34" charset="0"/>
              </a:rPr>
              <a:t>Their funding comes from donations, grants, </a:t>
            </a:r>
            <a:br>
              <a:rPr lang="en-US" sz="3200" dirty="0">
                <a:latin typeface="+mj-lt"/>
                <a:cs typeface="Calibri Light" panose="020F0302020204030204" pitchFamily="34" charset="0"/>
              </a:rPr>
            </a:br>
            <a:r>
              <a:rPr lang="en-US" sz="3200" dirty="0">
                <a:latin typeface="+mj-lt"/>
                <a:cs typeface="Calibri Light" panose="020F0302020204030204" pitchFamily="34" charset="0"/>
              </a:rPr>
              <a:t>and fundraising rather than generating </a:t>
            </a:r>
            <a:br>
              <a:rPr lang="en-US" sz="3200" dirty="0">
                <a:latin typeface="+mj-lt"/>
                <a:cs typeface="Calibri Light" panose="020F0302020204030204" pitchFamily="34" charset="0"/>
              </a:rPr>
            </a:br>
            <a:r>
              <a:rPr lang="en-US" sz="3200" dirty="0">
                <a:latin typeface="+mj-lt"/>
                <a:cs typeface="Calibri Light" panose="020F0302020204030204" pitchFamily="34" charset="0"/>
              </a:rPr>
              <a:t>profits from business activities</a:t>
            </a:r>
          </a:p>
          <a:p>
            <a:pPr algn="ctr"/>
            <a:endParaRPr lang="en-US" sz="3000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C91C1-B893-3640-34A8-88336E7FA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7885"/>
          <a:stretch/>
        </p:blipFill>
        <p:spPr>
          <a:xfrm>
            <a:off x="8345090" y="3586403"/>
            <a:ext cx="2969419" cy="29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7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6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at Is Business? Definition, Concept, and Types | IIFL Finance">
            <a:extLst>
              <a:ext uri="{FF2B5EF4-FFF2-40B4-BE49-F238E27FC236}">
                <a16:creationId xmlns:a16="http://schemas.microsoft.com/office/drawing/2014/main" id="{1909135C-2EE4-67F1-CD5B-534FA278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7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lobal State of Small Business: Recovering Slowly, But Economic Optimism  Remains | Meta">
            <a:extLst>
              <a:ext uri="{FF2B5EF4-FFF2-40B4-BE49-F238E27FC236}">
                <a16:creationId xmlns:a16="http://schemas.microsoft.com/office/drawing/2014/main" id="{FBBF77E2-E7C5-E1A3-9965-E82235CDC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30257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57AB9-E695-F41F-6ECB-4962048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3840801" cy="15082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is a Business?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4994-C70B-98DC-631C-01EEF598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3021428"/>
            <a:ext cx="4023359" cy="295803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rgbClr val="FF0000"/>
                </a:solidFill>
              </a:rPr>
              <a:t>Business</a:t>
            </a:r>
            <a:r>
              <a:rPr lang="en-US" sz="3200" dirty="0">
                <a:solidFill>
                  <a:schemeClr val="bg1"/>
                </a:solidFill>
              </a:rPr>
              <a:t>: any organization or enterprise that provides and sells products to meet the wants and needs of customers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1F05E4-C4B1-602F-4111-137FDF4A5470}"/>
              </a:ext>
            </a:extLst>
          </p:cNvPr>
          <p:cNvSpPr txBox="1">
            <a:spLocks/>
          </p:cNvSpPr>
          <p:nvPr/>
        </p:nvSpPr>
        <p:spPr>
          <a:xfrm>
            <a:off x="195532" y="165585"/>
            <a:ext cx="6430351" cy="658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1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A9215-6294-7647-B49F-87266537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319781"/>
            <a:ext cx="10429629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Businesses Sell Products</a:t>
            </a:r>
            <a:b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Products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can be a 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 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 a combination of both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7647-A6AE-034B-AD3E-B69BFCD1E35F}"/>
              </a:ext>
            </a:extLst>
          </p:cNvPr>
          <p:cNvSpPr>
            <a:spLocks/>
          </p:cNvSpPr>
          <p:nvPr/>
        </p:nvSpPr>
        <p:spPr>
          <a:xfrm>
            <a:off x="383777" y="3441700"/>
            <a:ext cx="5268163" cy="16416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3200" b="1" kern="1200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Goods</a:t>
            </a:r>
            <a:r>
              <a:rPr lang="en-US" sz="3200" dirty="0">
                <a:latin typeface="+mj-lt"/>
                <a:cs typeface="Calibri Light" panose="020F0302020204030204" pitchFamily="34" charset="0"/>
              </a:rPr>
              <a:t>: </a:t>
            </a:r>
            <a:r>
              <a:rPr lang="en-US" sz="3200" kern="12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items </a:t>
            </a:r>
            <a:r>
              <a:rPr lang="en-US" sz="3200" dirty="0">
                <a:latin typeface="+mj-lt"/>
                <a:cs typeface="Calibri Light" panose="020F0302020204030204" pitchFamily="34" charset="0"/>
              </a:rPr>
              <a:t>sold 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hat are tangible, meaning that you can physically touch/own them. </a:t>
            </a:r>
          </a:p>
          <a:p>
            <a:pPr algn="ctr" defTabSz="777240">
              <a:spcAft>
                <a:spcPts val="600"/>
              </a:spcAft>
            </a:pPr>
            <a:r>
              <a:rPr lang="en-US" sz="3200" b="1" kern="1200" dirty="0">
                <a:solidFill>
                  <a:srgbClr val="7030A0"/>
                </a:solidFill>
                <a:latin typeface="+mj-lt"/>
                <a:cs typeface="Calibri Light" panose="020F0302020204030204" pitchFamily="34" charset="0"/>
              </a:rPr>
              <a:t>Examples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?</a:t>
            </a:r>
          </a:p>
          <a:p>
            <a:pPr algn="ctr" defTabSz="777240">
              <a:spcAft>
                <a:spcPts val="600"/>
              </a:spcAft>
            </a:pPr>
            <a:r>
              <a:rPr lang="en-US" sz="3200" dirty="0">
                <a:latin typeface="+mj-lt"/>
                <a:cs typeface="Calibri Light" panose="020F0302020204030204" pitchFamily="34" charset="0"/>
              </a:rPr>
              <a:t>B</a:t>
            </a:r>
            <a:r>
              <a:rPr lang="en-US" sz="3200" kern="12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ook, car, snacks</a:t>
            </a:r>
            <a:endParaRPr lang="en-US" sz="32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F57A-1D68-FF42-B4D8-C2DE29C60CF4}"/>
              </a:ext>
            </a:extLst>
          </p:cNvPr>
          <p:cNvSpPr>
            <a:spLocks/>
          </p:cNvSpPr>
          <p:nvPr/>
        </p:nvSpPr>
        <p:spPr>
          <a:xfrm>
            <a:off x="5821966" y="3665337"/>
            <a:ext cx="5658834" cy="205905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3200" b="1" kern="1200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Services</a:t>
            </a:r>
            <a:r>
              <a:rPr lang="en-US" sz="3200" dirty="0">
                <a:latin typeface="+mj-lt"/>
                <a:cs typeface="Calibri Light" panose="020F0302020204030204" pitchFamily="34" charset="0"/>
              </a:rPr>
              <a:t>: you get paid to do something for someone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. They are intangible</a:t>
            </a:r>
            <a:r>
              <a:rPr lang="en-US" sz="3200" dirty="0">
                <a:latin typeface="+mj-lt"/>
                <a:cs typeface="Calibri Light" panose="020F0302020204030204" pitchFamily="34" charset="0"/>
              </a:rPr>
              <a:t> meaning you can’t physically touch it. </a:t>
            </a:r>
          </a:p>
          <a:p>
            <a:pPr algn="ctr" defTabSz="777240">
              <a:spcAft>
                <a:spcPts val="600"/>
              </a:spcAft>
            </a:pPr>
            <a:r>
              <a:rPr lang="en-US" sz="3200" b="1" kern="1200" dirty="0">
                <a:solidFill>
                  <a:srgbClr val="7030A0"/>
                </a:solidFill>
                <a:latin typeface="+mj-lt"/>
                <a:cs typeface="Calibri Light" panose="020F0302020204030204" pitchFamily="34" charset="0"/>
              </a:rPr>
              <a:t>Examples</a:t>
            </a:r>
            <a:r>
              <a:rPr lang="en-US" sz="3200" b="1" dirty="0">
                <a:solidFill>
                  <a:srgbClr val="7030A0"/>
                </a:solidFill>
                <a:latin typeface="+mj-lt"/>
                <a:cs typeface="Calibri Light" panose="020F0302020204030204" pitchFamily="34" charset="0"/>
              </a:rPr>
              <a:t>?</a:t>
            </a:r>
          </a:p>
          <a:p>
            <a:pPr algn="ctr" defTabSz="777240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haircut, a concert, Uber ride</a:t>
            </a:r>
            <a:endParaRPr lang="en-US" sz="3200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98407-5CA0-99D2-C2B0-F7F6F49EF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4714" b="25144"/>
          <a:stretch/>
        </p:blipFill>
        <p:spPr>
          <a:xfrm>
            <a:off x="705380" y="1791054"/>
            <a:ext cx="4624959" cy="1449420"/>
          </a:xfrm>
          <a:prstGeom prst="rect">
            <a:avLst/>
          </a:prstGeom>
        </p:spPr>
      </p:pic>
      <p:pic>
        <p:nvPicPr>
          <p:cNvPr id="1026" name="Picture 2" descr="Products and Services - Definitions ...">
            <a:extLst>
              <a:ext uri="{FF2B5EF4-FFF2-40B4-BE49-F238E27FC236}">
                <a16:creationId xmlns:a16="http://schemas.microsoft.com/office/drawing/2014/main" id="{E1B1700B-F41C-76DE-987F-FD5B8F40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" y="0"/>
            <a:ext cx="1574692" cy="15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5+ Best Service Based Business Ideas to Start in 2022">
            <a:extLst>
              <a:ext uri="{FF2B5EF4-FFF2-40B4-BE49-F238E27FC236}">
                <a16:creationId xmlns:a16="http://schemas.microsoft.com/office/drawing/2014/main" id="{383397A3-C64B-0978-A473-C1887D37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95" y="1682162"/>
            <a:ext cx="3337705" cy="18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3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F4E0-1B5F-7FAC-83F4-3E00C154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What can be a good </a:t>
            </a:r>
            <a:r>
              <a:rPr lang="en-US" sz="6000" b="1" dirty="0">
                <a:solidFill>
                  <a:srgbClr val="FF0000"/>
                </a:solidFill>
              </a:rPr>
              <a:t>And</a:t>
            </a:r>
            <a:r>
              <a:rPr lang="en-US" b="1" dirty="0">
                <a:solidFill>
                  <a:srgbClr val="7030A0"/>
                </a:solidFill>
              </a:rPr>
              <a:t> a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ADD1D-9F49-12BB-947E-C755398A19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Going to a restaurant:</a:t>
            </a:r>
          </a:p>
          <a:p>
            <a:pPr lvl="1"/>
            <a:r>
              <a:rPr lang="en-US" sz="3200" dirty="0"/>
              <a:t>Good = </a:t>
            </a:r>
          </a:p>
          <a:p>
            <a:pPr lvl="2"/>
            <a:r>
              <a:rPr lang="en-US" sz="2800" dirty="0"/>
              <a:t>I get paid for the food = good </a:t>
            </a:r>
          </a:p>
          <a:p>
            <a:pPr lvl="1"/>
            <a:r>
              <a:rPr lang="en-US" sz="3200" dirty="0"/>
              <a:t>Service = </a:t>
            </a:r>
          </a:p>
          <a:p>
            <a:pPr lvl="2"/>
            <a:r>
              <a:rPr lang="en-US" sz="2800" dirty="0"/>
              <a:t>I get paid to cook and serve you food = Service</a:t>
            </a:r>
          </a:p>
        </p:txBody>
      </p:sp>
      <p:pic>
        <p:nvPicPr>
          <p:cNvPr id="1026" name="Picture 2" descr="Restaurant | Description, History ...">
            <a:extLst>
              <a:ext uri="{FF2B5EF4-FFF2-40B4-BE49-F238E27FC236}">
                <a16:creationId xmlns:a16="http://schemas.microsoft.com/office/drawing/2014/main" id="{D069CF59-1E49-1601-0AED-69EAC8AB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33561"/>
            <a:ext cx="6054847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E4429-9091-3F2A-D534-DC2FEB20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0" y="1230045"/>
            <a:ext cx="5455920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Table Talk Activity</a:t>
            </a:r>
            <a:br>
              <a:rPr lang="en-US" sz="5400" dirty="0"/>
            </a:br>
            <a:r>
              <a:rPr lang="en-US" sz="4000" dirty="0"/>
              <a:t>(Enter your answers in the Packet.  We will discuss)</a:t>
            </a:r>
            <a:br>
              <a:rPr lang="en-US" sz="4000" dirty="0"/>
            </a:br>
            <a:endParaRPr lang="en-US" sz="5400" dirty="0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2BA38-F328-5879-138D-1B2465DE2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Like we did the restaurant activity, discuss with your table and list another business that can sell both a Good and a Service. </a:t>
            </a:r>
          </a:p>
          <a:p>
            <a:r>
              <a:rPr lang="en-US" sz="2400" dirty="0"/>
              <a:t>We will share in class</a:t>
            </a:r>
          </a:p>
        </p:txBody>
      </p:sp>
      <p:pic>
        <p:nvPicPr>
          <p:cNvPr id="2054" name="Picture 6" descr="Table Talk">
            <a:extLst>
              <a:ext uri="{FF2B5EF4-FFF2-40B4-BE49-F238E27FC236}">
                <a16:creationId xmlns:a16="http://schemas.microsoft.com/office/drawing/2014/main" id="{D368DC5C-3C8D-B4C4-101A-C12932073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30" y="581510"/>
            <a:ext cx="6046270" cy="3401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amwork Stock Illustrations – 811,743 ...">
            <a:extLst>
              <a:ext uri="{FF2B5EF4-FFF2-40B4-BE49-F238E27FC236}">
                <a16:creationId xmlns:a16="http://schemas.microsoft.com/office/drawing/2014/main" id="{0BF1D409-05C8-2808-25D1-2C1105122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91" y="3602510"/>
            <a:ext cx="2591057" cy="2591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75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webextensions/webextension1.xml><?xml version="1.0" encoding="utf-8"?>
<we:webextension xmlns:we="http://schemas.microsoft.com/office/webextensions/webextension/2010/11" id="{64E3A641-E4CB-4662-A69A-18C18EEEE126}">
  <we:reference id="wa104218073" version="3.0.0.1" store="en-US" storeType="OMEX"/>
  <we:alternateReferences>
    <we:reference id="WA104218073" version="3.0.0.1" store="WA104218073" storeType="OMEX"/>
  </we:alternateReferences>
  <we:properties>
    <we:property name="appSlideData" value="{&quot;slideId&quot;:647,&quot;confidenceLevel&quot;:2}"/>
    <we:property name="url" value="&quot;discourse/e0PKG7qM7aMH3a83jDhA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C055CF7B-E543-4A1C-B189-64AD0113F45F}">
  <we:reference id="wa104218073" version="3.0.0.1" store="en-US" storeType="OMEX"/>
  <we:alternateReferences>
    <we:reference id="WA104218073" version="3.0.0.1" store="WA104218073" storeType="OMEX"/>
  </we:alternateReferences>
  <we:properties>
    <we:property name="appSlideData" value="{&quot;slideId&quot;:655,&quot;confidenceLevel&quot;:2}"/>
    <we:property name="url" value="&quot;free_text_poll/JLNY8hv3QGx3TElS6tlUh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16847</TotalTime>
  <Words>1603</Words>
  <Application>Microsoft Office PowerPoint</Application>
  <PresentationFormat>Widescreen</PresentationFormat>
  <Paragraphs>226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cnn_sans_display</vt:lpstr>
      <vt:lpstr>var(--ds-font-family-heading,Proxima Nova,"Helvetica Neue",Helvetica,Arial,sans-serif)</vt:lpstr>
      <vt:lpstr>Office Theme</vt:lpstr>
      <vt:lpstr>What is a Business?</vt:lpstr>
      <vt:lpstr>Learning Target</vt:lpstr>
      <vt:lpstr>Do Now</vt:lpstr>
      <vt:lpstr>PowerPoint Presentation</vt:lpstr>
      <vt:lpstr>PowerPoint Presentation</vt:lpstr>
      <vt:lpstr>What is a Business?</vt:lpstr>
      <vt:lpstr>Businesses Sell Products Products can be a good, a service, or a combination of both</vt:lpstr>
      <vt:lpstr>What can be a good And a service?</vt:lpstr>
      <vt:lpstr>Table Talk Activity (Enter your answers in the Packet.  We will discuss) </vt:lpstr>
      <vt:lpstr>Why do people open and own their own business?  (Add a Poll Everywhere slide here for them to use their phones and add their answers.</vt:lpstr>
      <vt:lpstr>PowerPoint Presentation</vt:lpstr>
      <vt:lpstr>PowerPoint Presentation</vt:lpstr>
      <vt:lpstr>Quick Write Activity </vt:lpstr>
      <vt:lpstr>PowerPoint Presentation</vt:lpstr>
      <vt:lpstr>PowerPoint Presentation</vt:lpstr>
      <vt:lpstr>PowerPoint Presentation</vt:lpstr>
      <vt:lpstr>PowerPoint Presentation</vt:lpstr>
      <vt:lpstr>Assignment:</vt:lpstr>
      <vt:lpstr>What is Revenue</vt:lpstr>
      <vt:lpstr>PowerPoint Presentation</vt:lpstr>
      <vt:lpstr>PowerPoint Presentation</vt:lpstr>
      <vt:lpstr>PowerPoint Presentation</vt:lpstr>
      <vt:lpstr>PowerPoint Presentation</vt:lpstr>
      <vt:lpstr>How Do Businesses Use Their Profits?</vt:lpstr>
      <vt:lpstr>PowerPoint Presentation</vt:lpstr>
      <vt:lpstr>Assignment</vt:lpstr>
      <vt:lpstr>PowerPoint Presentation</vt:lpstr>
      <vt:lpstr>PowerPoint Presentation</vt:lpstr>
      <vt:lpstr>PowerPoint Presentation</vt:lpstr>
      <vt:lpstr>PowerPoint Presentation</vt:lpstr>
      <vt:lpstr>Quick Write Activity</vt:lpstr>
      <vt:lpstr>PowerPoint Presentation</vt:lpstr>
      <vt:lpstr>PowerPoint Presentation</vt:lpstr>
      <vt:lpstr>PowerPoint Presentation</vt:lpstr>
      <vt:lpstr>PowerPoint Presentation</vt:lpstr>
      <vt:lpstr>Table Talk Group Activity: Types of Businesses</vt:lpstr>
      <vt:lpstr>Crossword </vt:lpstr>
      <vt:lpstr>non-profit - is a group organized for purposes other than generating profit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Accounting</dc:title>
  <dc:creator>Microsoft Office User</dc:creator>
  <cp:lastModifiedBy>Cassie Vetter</cp:lastModifiedBy>
  <cp:revision>332</cp:revision>
  <cp:lastPrinted>2023-07-26T01:17:01Z</cp:lastPrinted>
  <dcterms:created xsi:type="dcterms:W3CDTF">2023-04-17T18:10:03Z</dcterms:created>
  <dcterms:modified xsi:type="dcterms:W3CDTF">2024-09-19T09:10:16Z</dcterms:modified>
</cp:coreProperties>
</file>